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7"/>
  </p:notesMasterIdLst>
  <p:handoutMasterIdLst>
    <p:handoutMasterId r:id="rId108"/>
  </p:handoutMasterIdLst>
  <p:sldIdLst>
    <p:sldId id="256" r:id="rId3"/>
    <p:sldId id="522" r:id="rId4"/>
    <p:sldId id="311" r:id="rId5"/>
    <p:sldId id="379" r:id="rId6"/>
    <p:sldId id="380" r:id="rId7"/>
    <p:sldId id="384" r:id="rId8"/>
    <p:sldId id="381" r:id="rId9"/>
    <p:sldId id="385" r:id="rId10"/>
    <p:sldId id="382" r:id="rId11"/>
    <p:sldId id="383" r:id="rId12"/>
    <p:sldId id="386" r:id="rId13"/>
    <p:sldId id="378" r:id="rId14"/>
    <p:sldId id="321" r:id="rId15"/>
    <p:sldId id="277" r:id="rId16"/>
    <p:sldId id="291" r:id="rId17"/>
    <p:sldId id="375" r:id="rId18"/>
    <p:sldId id="292" r:id="rId19"/>
    <p:sldId id="307" r:id="rId20"/>
    <p:sldId id="310" r:id="rId21"/>
    <p:sldId id="308" r:id="rId22"/>
    <p:sldId id="475" r:id="rId23"/>
    <p:sldId id="309" r:id="rId24"/>
    <p:sldId id="523" r:id="rId25"/>
    <p:sldId id="296" r:id="rId26"/>
    <p:sldId id="316" r:id="rId27"/>
    <p:sldId id="315" r:id="rId28"/>
    <p:sldId id="314" r:id="rId29"/>
    <p:sldId id="313" r:id="rId30"/>
    <p:sldId id="317" r:id="rId31"/>
    <p:sldId id="318" r:id="rId32"/>
    <p:sldId id="352" r:id="rId33"/>
    <p:sldId id="332" r:id="rId34"/>
    <p:sldId id="353" r:id="rId35"/>
    <p:sldId id="354" r:id="rId36"/>
    <p:sldId id="329" r:id="rId37"/>
    <p:sldId id="328" r:id="rId38"/>
    <p:sldId id="330" r:id="rId39"/>
    <p:sldId id="355" r:id="rId40"/>
    <p:sldId id="336" r:id="rId41"/>
    <p:sldId id="335" r:id="rId42"/>
    <p:sldId id="334" r:id="rId43"/>
    <p:sldId id="337" r:id="rId44"/>
    <p:sldId id="338" r:id="rId45"/>
    <p:sldId id="339" r:id="rId46"/>
    <p:sldId id="340" r:id="rId47"/>
    <p:sldId id="341" r:id="rId48"/>
    <p:sldId id="342" r:id="rId49"/>
    <p:sldId id="351" r:id="rId50"/>
    <p:sldId id="343" r:id="rId51"/>
    <p:sldId id="344" r:id="rId52"/>
    <p:sldId id="350" r:id="rId53"/>
    <p:sldId id="346" r:id="rId54"/>
    <p:sldId id="387" r:id="rId55"/>
    <p:sldId id="347" r:id="rId56"/>
    <p:sldId id="388" r:id="rId57"/>
    <p:sldId id="348" r:id="rId58"/>
    <p:sldId id="349" r:id="rId59"/>
    <p:sldId id="319" r:id="rId60"/>
    <p:sldId id="320" r:id="rId61"/>
    <p:sldId id="521" r:id="rId62"/>
    <p:sldId id="476" r:id="rId63"/>
    <p:sldId id="477" r:id="rId64"/>
    <p:sldId id="478" r:id="rId65"/>
    <p:sldId id="312" r:id="rId66"/>
    <p:sldId id="479" r:id="rId67"/>
    <p:sldId id="324" r:id="rId68"/>
    <p:sldId id="325" r:id="rId69"/>
    <p:sldId id="326" r:id="rId70"/>
    <p:sldId id="484" r:id="rId71"/>
    <p:sldId id="485" r:id="rId72"/>
    <p:sldId id="487" r:id="rId73"/>
    <p:sldId id="488" r:id="rId74"/>
    <p:sldId id="331" r:id="rId75"/>
    <p:sldId id="333" r:id="rId76"/>
    <p:sldId id="489" r:id="rId77"/>
    <p:sldId id="493" r:id="rId78"/>
    <p:sldId id="494" r:id="rId79"/>
    <p:sldId id="495" r:id="rId80"/>
    <p:sldId id="496" r:id="rId81"/>
    <p:sldId id="497" r:id="rId82"/>
    <p:sldId id="498" r:id="rId83"/>
    <p:sldId id="499" r:id="rId84"/>
    <p:sldId id="500" r:id="rId85"/>
    <p:sldId id="501" r:id="rId86"/>
    <p:sldId id="502" r:id="rId87"/>
    <p:sldId id="503" r:id="rId88"/>
    <p:sldId id="504" r:id="rId89"/>
    <p:sldId id="505" r:id="rId90"/>
    <p:sldId id="506" r:id="rId91"/>
    <p:sldId id="507" r:id="rId92"/>
    <p:sldId id="508" r:id="rId93"/>
    <p:sldId id="509" r:id="rId94"/>
    <p:sldId id="510" r:id="rId95"/>
    <p:sldId id="511" r:id="rId96"/>
    <p:sldId id="512" r:id="rId97"/>
    <p:sldId id="513" r:id="rId98"/>
    <p:sldId id="514" r:id="rId99"/>
    <p:sldId id="515" r:id="rId100"/>
    <p:sldId id="516" r:id="rId101"/>
    <p:sldId id="517" r:id="rId102"/>
    <p:sldId id="518" r:id="rId103"/>
    <p:sldId id="519" r:id="rId104"/>
    <p:sldId id="520" r:id="rId105"/>
    <p:sldId id="524" r:id="rId10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714" autoAdjust="0"/>
  </p:normalViewPr>
  <p:slideViewPr>
    <p:cSldViewPr>
      <p:cViewPr varScale="1">
        <p:scale>
          <a:sx n="153" d="100"/>
          <a:sy n="153" d="100"/>
        </p:scale>
        <p:origin x="1968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24.10.2022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24.10.2022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3550" y="293688"/>
            <a:ext cx="5729288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77796" y="3715473"/>
            <a:ext cx="6250329" cy="5879940"/>
          </a:xfrm>
        </p:spPr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FB5674-2F74-4782-996D-40F25906E44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01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355600" y="4513236"/>
            <a:ext cx="8051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3" y="1482103"/>
            <a:ext cx="886270" cy="11707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6" y="2774661"/>
            <a:ext cx="8208262" cy="16340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3600" b="1" kern="1200" dirty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Presentation Title – 1 or 2 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6" y="4672117"/>
            <a:ext cx="8208963" cy="475764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dirty="0"/>
              <a:t>Name of presenter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6" y="5147880"/>
            <a:ext cx="8208963" cy="471947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Calibri" panose="020F0502020204030204" pitchFamily="34" charset="0"/>
              <a:buNone/>
              <a:tabLst/>
              <a:defRPr lang="en-US" sz="1800" kern="1200" baseline="0" dirty="0" smtClean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Location and date of presentation</a:t>
            </a:r>
            <a:endParaRPr lang="en-GB" dirty="0"/>
          </a:p>
        </p:txBody>
      </p:sp>
      <p:sp>
        <p:nvSpPr>
          <p:cNvPr id="20" name="Footer Placeholder 11"/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4006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 &amp;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27291" y="5826482"/>
            <a:ext cx="8874208" cy="743644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 lang="en-US" sz="1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ea typeface="+mn-ea"/>
                <a:cs typeface="Segoe UI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/>
            </a:pP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Key point – centered</a:t>
            </a:r>
            <a:r>
              <a:rPr lang="en-US" sz="140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/>
              </a:rPr>
              <a:t>, 1 or 2 lines, size 14, bold </a:t>
            </a:r>
            <a:endParaRPr lang="en-US" sz="140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Segoe UI"/>
            </a:endParaRPr>
          </a:p>
        </p:txBody>
      </p:sp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 noRot="1" noMove="1" noResize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66334" y="152312"/>
            <a:ext cx="8299450" cy="58843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000" b="1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2"/>
                  </a:solidFill>
                </a:uFill>
                <a:latin typeface="Century Gothic"/>
                <a:ea typeface="+mj-ea"/>
                <a:cs typeface="Century Gothic"/>
              </a:defRPr>
            </a:lvl1pPr>
          </a:lstStyle>
          <a:p>
            <a:pPr lvl="0"/>
            <a:r>
              <a:rPr lang="en-US" dirty="0"/>
              <a:t>Title – one line</a:t>
            </a:r>
          </a:p>
        </p:txBody>
      </p:sp>
      <p:sp>
        <p:nvSpPr>
          <p:cNvPr id="7" name="Text Placeholder 6"/>
          <p:cNvSpPr>
            <a:spLocks noGrp="1" noRot="1" noMove="1" noResize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211863" y="1049334"/>
            <a:ext cx="8604250" cy="547878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</a:lstStyle>
          <a:p>
            <a:pPr lvl="0"/>
            <a:r>
              <a:rPr lang="en-US" dirty="0"/>
              <a:t>Insert text/bulleted list here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4383" y="758805"/>
            <a:ext cx="88471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EA-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8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371600" y="2799700"/>
            <a:ext cx="6807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85" y="212518"/>
            <a:ext cx="323383" cy="42718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894" y="1176671"/>
            <a:ext cx="6854906" cy="1633632"/>
          </a:xfrm>
        </p:spPr>
        <p:txBody>
          <a:bodyPr anchor="b">
            <a:normAutofit/>
          </a:bodyPr>
          <a:lstStyle>
            <a:lvl1pPr marL="0" indent="0">
              <a:buNone/>
              <a:defRPr sz="3600" b="1" baseline="0">
                <a:latin typeface="+mj-lt"/>
              </a:defRPr>
            </a:lvl1pPr>
          </a:lstStyle>
          <a:p>
            <a:pPr lvl="0"/>
            <a:r>
              <a:rPr lang="en-US" dirty="0"/>
              <a:t>Transition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93044" y="2956949"/>
            <a:ext cx="6685756" cy="22101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Line one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CA08A3-1621-F24B-9DD1-5099C4758226}"/>
              </a:ext>
            </a:extLst>
          </p:cNvPr>
          <p:cNvSpPr txBox="1">
            <a:spLocks/>
          </p:cNvSpPr>
          <p:nvPr userDrawn="1"/>
        </p:nvSpPr>
        <p:spPr>
          <a:xfrm>
            <a:off x="85356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1046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EA-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6" y="1510830"/>
            <a:ext cx="2029626" cy="268111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" y="4241876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baseline="0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www.iea.org</a:t>
            </a:r>
            <a:endParaRPr lang="en-US" sz="2800" kern="1200" baseline="0" dirty="0">
              <a:solidFill>
                <a:schemeClr val="bg1">
                  <a:lumMod val="50000"/>
                </a:schemeClr>
              </a:solidFill>
              <a:latin typeface="Century Gothic"/>
              <a:ea typeface="+mn-ea"/>
              <a:cs typeface="Century Gothic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439344" y="4947029"/>
            <a:ext cx="10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baseline="0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IEA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7" y="5002081"/>
            <a:ext cx="294930" cy="3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24.10.2022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66023"/>
            <a:ext cx="8780338" cy="514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1" y="6532399"/>
            <a:ext cx="393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4799F3-3F86-C642-B304-67475E311803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0C851D7E-81E1-674D-ACBC-10EB28904DE5}"/>
              </a:ext>
            </a:extLst>
          </p:cNvPr>
          <p:cNvSpPr txBox="1">
            <a:spLocks/>
          </p:cNvSpPr>
          <p:nvPr/>
        </p:nvSpPr>
        <p:spPr>
          <a:xfrm>
            <a:off x="84570" y="6525344"/>
            <a:ext cx="13048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600" dirty="0">
                <a:solidFill>
                  <a:srgbClr val="000000">
                    <a:tint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IEA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107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2200"/>
        </a:spcBef>
        <a:buClr>
          <a:schemeClr val="bg1">
            <a:lumMod val="65000"/>
          </a:schemeClr>
        </a:buClr>
        <a:buSzPct val="100000"/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spcBef>
          <a:spcPts val="500"/>
        </a:spcBef>
        <a:buClr>
          <a:schemeClr val="bg1">
            <a:lumMod val="65000"/>
          </a:schemeClr>
        </a:buClr>
        <a:buSzPct val="100000"/>
        <a:buFont typeface="Segoe UI" panose="020B0502040204020203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180000" algn="l" defTabSz="914400" rtl="0" eaLnBrk="1" latinLnBrk="0" hangingPunct="1">
        <a:spcBef>
          <a:spcPts val="500"/>
        </a:spcBef>
        <a:buClr>
          <a:schemeClr val="bg1">
            <a:lumMod val="75000"/>
          </a:schemeClr>
        </a:buClr>
        <a:buFont typeface="Segoe UI" panose="020B0502040204020203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∙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2.jpg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Nová energetika + Politika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cs-CZ" i="1" dirty="0">
                <a:latin typeface="Georgia" pitchFamily="18" charset="0"/>
              </a:rPr>
              <a:t>6. přednáška FEL ČVUT</a:t>
            </a:r>
          </a:p>
          <a:p>
            <a:r>
              <a:rPr lang="cs-CZ" i="1" dirty="0">
                <a:latin typeface="Georgia" pitchFamily="18" charset="0"/>
              </a:rPr>
              <a:t>24. října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75D81D69-0015-491B-9581-88AEA209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…a čínské chemičky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89A1E1C-75A3-4174-AE78-E0769761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10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47EC0DE-1ACF-443C-8758-3DF7134F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412775"/>
            <a:ext cx="6267450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41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5948064" cy="365125"/>
          </a:xfrm>
        </p:spPr>
        <p:txBody>
          <a:bodyPr>
            <a:normAutofit/>
          </a:bodyPr>
          <a:lstStyle/>
          <a:p>
            <a:r>
              <a:rPr lang="cs-CZ" i="1" dirty="0">
                <a:latin typeface="Georgia" panose="02040502050405020303" pitchFamily="18" charset="0"/>
              </a:rPr>
              <a:t>twitter.com/</a:t>
            </a:r>
            <a:r>
              <a:rPr lang="cs-CZ" i="1" dirty="0" err="1">
                <a:latin typeface="Georgia" panose="02040502050405020303" pitchFamily="18" charset="0"/>
              </a:rPr>
              <a:t>realdonaldtrump</a:t>
            </a:r>
            <a:r>
              <a:rPr lang="cs-CZ" i="1" dirty="0">
                <a:latin typeface="Georgia" panose="02040502050405020303" pitchFamily="18" charset="0"/>
              </a:rPr>
              <a:t>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9, 2020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28DA182-2E64-4CA1-8C5C-0FDC6AEF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042987"/>
            <a:ext cx="74771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82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Zpátky na začátek</a:t>
            </a:r>
            <a:endParaRPr lang="en-US" baseline="-250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467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Zpátky na začátek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Fiasko německé vlády a bankovního dozoru v případě firmy </a:t>
            </a:r>
            <a:r>
              <a:rPr lang="cs-CZ" dirty="0" err="1">
                <a:latin typeface="Georgia" pitchFamily="18" charset="0"/>
              </a:rPr>
              <a:t>Wirecard</a:t>
            </a:r>
            <a:r>
              <a:rPr lang="cs-CZ" dirty="0">
                <a:latin typeface="Georgia" pitchFamily="18" charset="0"/>
              </a:rPr>
              <a:t> (2020)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Slabost americké vlády vůči digitálním obrům (Facebook, Google, Twitter)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Razance Číny vůči i největším domácím firmám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659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Máme co dělat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Pokud </a:t>
            </a:r>
            <a:r>
              <a:rPr lang="cs-CZ" b="1" dirty="0">
                <a:latin typeface="Georgia" pitchFamily="18" charset="0"/>
              </a:rPr>
              <a:t>nechceme žít ve světě, dominovaném Čínou</a:t>
            </a:r>
            <a:r>
              <a:rPr lang="cs-CZ" dirty="0">
                <a:latin typeface="Georgia" pitchFamily="18" charset="0"/>
              </a:rPr>
              <a:t>, musíme sebou hodit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Politika – ideje – smysl</a:t>
            </a:r>
            <a:r>
              <a:rPr lang="cs-CZ" dirty="0">
                <a:latin typeface="Georgia" pitchFamily="18" charset="0"/>
              </a:rPr>
              <a:t>: nenechme se zmást českou politickou taškařicí, myšlenky stále mají svou váhu a význam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1625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2BBF7CA-8A06-C80D-8735-6037BF3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104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6340FB8-8490-D3CC-3053-E0F7B31C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Rychlost změny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Pro </a:t>
            </a:r>
            <a:r>
              <a:rPr lang="cs-CZ" b="1" dirty="0">
                <a:latin typeface="Georgia" panose="02040502050405020303" pitchFamily="18" charset="0"/>
              </a:rPr>
              <a:t>nedávno industrializované země </a:t>
            </a:r>
            <a:r>
              <a:rPr lang="cs-CZ" dirty="0">
                <a:latin typeface="Georgia" panose="02040502050405020303" pitchFamily="18" charset="0"/>
              </a:rPr>
              <a:t>by rapidní opuštění fosilních paliv znamenalo </a:t>
            </a:r>
            <a:r>
              <a:rPr lang="cs-CZ" b="1" dirty="0">
                <a:latin typeface="Georgia" panose="02040502050405020303" pitchFamily="18" charset="0"/>
              </a:rPr>
              <a:t>obrovské </a:t>
            </a:r>
            <a:r>
              <a:rPr lang="cs-CZ" b="1" i="1" dirty="0" err="1">
                <a:latin typeface="Georgia" panose="02040502050405020303" pitchFamily="18" charset="0"/>
              </a:rPr>
              <a:t>sunk</a:t>
            </a:r>
            <a:r>
              <a:rPr lang="cs-CZ" b="1" i="1" dirty="0">
                <a:latin typeface="Georgia" panose="02040502050405020303" pitchFamily="18" charset="0"/>
              </a:rPr>
              <a:t> </a:t>
            </a:r>
            <a:r>
              <a:rPr lang="cs-CZ" b="1" i="1" dirty="0" err="1">
                <a:latin typeface="Georgia" panose="02040502050405020303" pitchFamily="18" charset="0"/>
              </a:rPr>
              <a:t>costs</a:t>
            </a:r>
            <a:endParaRPr lang="cs-CZ" b="1" i="1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Budou se logicky bránit</a:t>
            </a:r>
          </a:p>
          <a:p>
            <a:endParaRPr lang="cs-CZ" dirty="0">
              <a:latin typeface="Georgia" panose="02040502050405020303" pitchFamily="18" charset="0"/>
            </a:endParaRPr>
          </a:p>
          <a:p>
            <a:r>
              <a:rPr lang="cs-CZ" dirty="0">
                <a:latin typeface="Georgia" panose="02040502050405020303" pitchFamily="18" charset="0"/>
              </a:rPr>
              <a:t>Na druhou stranu: používat argument </a:t>
            </a:r>
            <a:r>
              <a:rPr lang="cs-CZ" i="1" dirty="0" err="1">
                <a:latin typeface="Georgia" panose="02040502050405020303" pitchFamily="18" charset="0"/>
              </a:rPr>
              <a:t>sunk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i="1" dirty="0" err="1">
                <a:latin typeface="Georgia" panose="02040502050405020303" pitchFamily="18" charset="0"/>
              </a:rPr>
              <a:t>cost</a:t>
            </a:r>
            <a:r>
              <a:rPr lang="cs-CZ" i="1" dirty="0">
                <a:latin typeface="Georgia" panose="02040502050405020303" pitchFamily="18" charset="0"/>
              </a:rPr>
              <a:t> </a:t>
            </a:r>
            <a:r>
              <a:rPr lang="cs-CZ" dirty="0">
                <a:latin typeface="Georgia" panose="02040502050405020303" pitchFamily="18" charset="0"/>
              </a:rPr>
              <a:t>v případě České republiky je nehoráznost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53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Světlé zítřky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UNDP 2000</a:t>
            </a:r>
            <a:r>
              <a:rPr lang="cs-CZ" dirty="0">
                <a:latin typeface="Georgia" pitchFamily="18" charset="0"/>
              </a:rPr>
              <a:t>: roční potenciál sluneční energie </a:t>
            </a:r>
            <a:r>
              <a:rPr lang="cs-CZ" b="1" dirty="0">
                <a:latin typeface="Georgia" pitchFamily="18" charset="0"/>
              </a:rPr>
              <a:t>1,575–49,837 </a:t>
            </a:r>
            <a:r>
              <a:rPr lang="cs-CZ" b="1" dirty="0" err="1">
                <a:latin typeface="Georgia" pitchFamily="18" charset="0"/>
              </a:rPr>
              <a:t>exajoulů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(EJ)</a:t>
            </a:r>
          </a:p>
          <a:p>
            <a:r>
              <a:rPr lang="cs-CZ" dirty="0">
                <a:latin typeface="Georgia" pitchFamily="18" charset="0"/>
              </a:rPr>
              <a:t>Světová spotřeba energií je cca 560 </a:t>
            </a:r>
            <a:r>
              <a:rPr lang="en-US" dirty="0">
                <a:latin typeface="Georgia" pitchFamily="18" charset="0"/>
              </a:rPr>
              <a:t>P</a:t>
            </a:r>
            <a:r>
              <a:rPr lang="cs-CZ" dirty="0">
                <a:latin typeface="Georgia" pitchFamily="18" charset="0"/>
              </a:rPr>
              <a:t>J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České zábrany: fiasko s fotovoltaikou od roku 2005 dodnes (i letos dáme na FVE zhruba 45 miliard korun)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66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Endless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dirty="0">
              <a:latin typeface="Georgia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869DDBB-BD6E-417F-98DE-BE9D1F73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35" y="1266932"/>
            <a:ext cx="6322729" cy="48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8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Historie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Lidská práce, síla zvířat, voda/vítr (mlýny, hamry)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První průmyslová revoluce: pára</a:t>
            </a:r>
          </a:p>
          <a:p>
            <a:r>
              <a:rPr lang="cs-CZ" dirty="0">
                <a:latin typeface="Georgia" pitchFamily="18" charset="0"/>
              </a:rPr>
              <a:t>Druhá průmyslová revoluce: elektřina</a:t>
            </a:r>
          </a:p>
          <a:p>
            <a:r>
              <a:rPr lang="cs-CZ" dirty="0">
                <a:latin typeface="Georgia" pitchFamily="18" charset="0"/>
              </a:rPr>
              <a:t>Třetí průmyslová revoluce: automatizace</a:t>
            </a:r>
          </a:p>
          <a:p>
            <a:r>
              <a:rPr lang="cs-CZ" dirty="0">
                <a:latin typeface="Georgia" pitchFamily="18" charset="0"/>
              </a:rPr>
              <a:t>Čtvrtá průmyslová revoluce: ?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669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Éra uhlíku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S parním strojem nastoupila éra uhlí – a zdaleka ještě nekončí</a:t>
            </a:r>
          </a:p>
          <a:p>
            <a:r>
              <a:rPr lang="cs-CZ" dirty="0">
                <a:latin typeface="Georgia" pitchFamily="18" charset="0"/>
              </a:rPr>
              <a:t>Globální výroba elektřiny z uhlí:</a:t>
            </a:r>
          </a:p>
          <a:p>
            <a:pPr lvl="1"/>
            <a:r>
              <a:rPr lang="cs-CZ" b="1" dirty="0">
                <a:latin typeface="Georgia" pitchFamily="18" charset="0"/>
              </a:rPr>
              <a:t>30 </a:t>
            </a:r>
            <a:r>
              <a:rPr lang="cs-CZ" dirty="0">
                <a:latin typeface="Georgia" pitchFamily="18" charset="0"/>
              </a:rPr>
              <a:t>% v roce </a:t>
            </a:r>
            <a:r>
              <a:rPr lang="cs-CZ" b="1" dirty="0">
                <a:latin typeface="Georgia" pitchFamily="18" charset="0"/>
              </a:rPr>
              <a:t>1975</a:t>
            </a:r>
          </a:p>
          <a:p>
            <a:pPr lvl="1"/>
            <a:r>
              <a:rPr lang="cs-CZ" b="1" dirty="0">
                <a:latin typeface="Georgia" pitchFamily="18" charset="0"/>
              </a:rPr>
              <a:t>37 </a:t>
            </a:r>
            <a:r>
              <a:rPr lang="cs-CZ" dirty="0">
                <a:latin typeface="Georgia" pitchFamily="18" charset="0"/>
              </a:rPr>
              <a:t>% v roce </a:t>
            </a:r>
            <a:r>
              <a:rPr lang="cs-CZ" b="1" dirty="0">
                <a:latin typeface="Georgia" pitchFamily="18" charset="0"/>
              </a:rPr>
              <a:t>1990</a:t>
            </a:r>
          </a:p>
          <a:p>
            <a:pPr lvl="1"/>
            <a:r>
              <a:rPr lang="cs-CZ" b="1" dirty="0">
                <a:latin typeface="Georgia" pitchFamily="18" charset="0"/>
              </a:rPr>
              <a:t>40</a:t>
            </a:r>
            <a:r>
              <a:rPr lang="cs-CZ" dirty="0">
                <a:latin typeface="Georgia" pitchFamily="18" charset="0"/>
              </a:rPr>
              <a:t> % v roce </a:t>
            </a:r>
            <a:r>
              <a:rPr lang="cs-CZ" b="1" dirty="0">
                <a:latin typeface="Georgia" pitchFamily="18" charset="0"/>
              </a:rPr>
              <a:t>2014</a:t>
            </a:r>
          </a:p>
          <a:p>
            <a:pPr lvl="1"/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Nejrychlejší nárůst uhelných elektráren: Čína, Indie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226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36" y="2047215"/>
            <a:ext cx="6220801" cy="258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Banner 1"/>
          <p:cNvSpPr>
            <a:spLocks noGrp="1" noRot="1" noMove="1" noResize="1"/>
          </p:cNvSpPr>
          <p:nvPr>
            <p:ph type="body" sz="quarter" idx="11"/>
            <p:custDataLst>
              <p:tags r:id="rId1"/>
            </p:custDataLst>
          </p:nvPr>
        </p:nvSpPr>
        <p:spPr>
          <a:blipFill>
            <a:blip r:embed="rId5"/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200" dirty="0"/>
              <a:t>Renewables accounted for the largest growth in electricity demand, led by growth in solar, wind and hydro. </a:t>
            </a:r>
          </a:p>
          <a:p>
            <a:r>
              <a:rPr lang="en-GB" sz="1200" dirty="0">
                <a:noFill/>
              </a:rPr>
              <a:t>However, this growth was not fast enough to bend power sector emissions.</a:t>
            </a:r>
            <a:endParaRPr lang="en-US" sz="1200" dirty="0">
              <a:noFill/>
            </a:endParaRPr>
          </a:p>
        </p:txBody>
      </p:sp>
      <p:sp>
        <p:nvSpPr>
          <p:cNvPr id="87" name="Banner 2"/>
          <p:cNvSpPr txBox="1">
            <a:spLocks/>
          </p:cNvSpPr>
          <p:nvPr/>
        </p:nvSpPr>
        <p:spPr>
          <a:xfrm>
            <a:off x="112051" y="5227112"/>
            <a:ext cx="8874208" cy="5577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R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BB51"/>
              </a:buClr>
              <a:buSzTx/>
              <a:buFontTx/>
              <a:buNone/>
              <a:tabLst/>
              <a:defRPr lang="en-US" sz="13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defRPr>
            </a:lvl1pPr>
            <a:lvl2pPr marL="540000" indent="-180000">
              <a:spcBef>
                <a:spcPts val="500"/>
              </a:spcBef>
              <a:buClr>
                <a:schemeClr val="bg1">
                  <a:lumMod val="65000"/>
                </a:schemeClr>
              </a:buClr>
              <a:buSzPct val="100000"/>
              <a:buFont typeface="Segoe UI" panose="020B0502040204020203" pitchFamily="34" charset="0"/>
              <a:buChar char="-"/>
              <a:defRPr sz="1600"/>
            </a:lvl2pPr>
            <a:lvl3pPr marL="756000" indent="-180000"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Segoe UI" panose="020B0502040204020203" pitchFamily="34" charset="0"/>
              <a:buChar char="-"/>
              <a:defRPr sz="1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∙"/>
              <a:defRPr sz="12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▫"/>
              <a:defRPr sz="12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GB" sz="1200" dirty="0">
                <a:noFill/>
              </a:rPr>
              <a:t>Renewables accounted for the largest growth in electricity demand, led by growth in solar, wind and hydro..</a:t>
            </a:r>
          </a:p>
          <a:p>
            <a:r>
              <a:rPr lang="en-GB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However, this growth was not fast enough to bend power sector emissions.</a:t>
            </a:r>
            <a:endParaRPr lang="en-US" sz="1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GB" dirty="0"/>
              <a:t>Electricity growth outpaces renewables acceleration</a:t>
            </a:r>
            <a:endParaRPr lang="en-US" dirty="0"/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1645719" y="4806951"/>
            <a:ext cx="50815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dirty="0">
                <a:solidFill>
                  <a:srgbClr val="595959"/>
                </a:solidFill>
                <a:latin typeface="Segoe UI" pitchFamily="34" charset="0"/>
              </a:rPr>
              <a:t>2010-16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2290245" y="4806951"/>
            <a:ext cx="3013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dirty="0">
                <a:solidFill>
                  <a:srgbClr val="595959"/>
                </a:solidFill>
                <a:latin typeface="Segoe UI" pitchFamily="34" charset="0"/>
              </a:rPr>
              <a:t>2017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7" name="Rectangle 20"/>
          <p:cNvSpPr>
            <a:spLocks noChangeArrowheads="1"/>
          </p:cNvSpPr>
          <p:nvPr/>
        </p:nvSpPr>
        <p:spPr bwMode="auto">
          <a:xfrm>
            <a:off x="2828407" y="4806951"/>
            <a:ext cx="3013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dirty="0">
                <a:solidFill>
                  <a:srgbClr val="595959"/>
                </a:solidFill>
                <a:latin typeface="Segoe UI" pitchFamily="34" charset="0"/>
              </a:rPr>
              <a:t>2018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>
            <a:off x="1631431" y="2206622"/>
            <a:ext cx="1619250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>
            <a:off x="1631431" y="2705733"/>
            <a:ext cx="1619250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>
            <a:off x="1631431" y="3204844"/>
            <a:ext cx="1619250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" name="Line 12"/>
          <p:cNvSpPr>
            <a:spLocks noChangeShapeType="1"/>
          </p:cNvSpPr>
          <p:nvPr/>
        </p:nvSpPr>
        <p:spPr bwMode="auto">
          <a:xfrm>
            <a:off x="1631431" y="3703955"/>
            <a:ext cx="1619250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>
            <a:off x="1631431" y="4203066"/>
            <a:ext cx="1619250" cy="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" name="Rectangle 10"/>
          <p:cNvSpPr>
            <a:spLocks noChangeArrowheads="1"/>
          </p:cNvSpPr>
          <p:nvPr/>
        </p:nvSpPr>
        <p:spPr bwMode="auto">
          <a:xfrm>
            <a:off x="1410769" y="4602164"/>
            <a:ext cx="7534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1258369" y="4103689"/>
            <a:ext cx="2260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200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4" name="Rectangle 12"/>
          <p:cNvSpPr>
            <a:spLocks noChangeArrowheads="1"/>
          </p:cNvSpPr>
          <p:nvPr/>
        </p:nvSpPr>
        <p:spPr bwMode="auto">
          <a:xfrm>
            <a:off x="1258369" y="3605214"/>
            <a:ext cx="2260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400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5" name="Rectangle 13"/>
          <p:cNvSpPr>
            <a:spLocks noChangeArrowheads="1"/>
          </p:cNvSpPr>
          <p:nvPr/>
        </p:nvSpPr>
        <p:spPr bwMode="auto">
          <a:xfrm>
            <a:off x="1258369" y="3108326"/>
            <a:ext cx="2260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600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58369" y="2609851"/>
            <a:ext cx="22602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800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3" name="Rectangle 15"/>
          <p:cNvSpPr>
            <a:spLocks noChangeArrowheads="1"/>
          </p:cNvSpPr>
          <p:nvPr/>
        </p:nvSpPr>
        <p:spPr bwMode="auto">
          <a:xfrm>
            <a:off x="1155182" y="2111376"/>
            <a:ext cx="33983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>
                <a:solidFill>
                  <a:srgbClr val="595959"/>
                </a:solidFill>
                <a:latin typeface="Segoe UI" pitchFamily="34" charset="0"/>
              </a:rPr>
              <a:t>1 000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4" name="Rectangle 21"/>
          <p:cNvSpPr>
            <a:spLocks noChangeArrowheads="1"/>
          </p:cNvSpPr>
          <p:nvPr/>
        </p:nvSpPr>
        <p:spPr bwMode="auto">
          <a:xfrm>
            <a:off x="678932" y="2074546"/>
            <a:ext cx="28533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100" dirty="0" err="1">
                <a:solidFill>
                  <a:srgbClr val="595959"/>
                </a:solidFill>
                <a:latin typeface="Segoe UI" pitchFamily="34" charset="0"/>
              </a:rPr>
              <a:t>TWh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76" name="Elec demand"/>
          <p:cNvGrpSpPr/>
          <p:nvPr/>
        </p:nvGrpSpPr>
        <p:grpSpPr>
          <a:xfrm>
            <a:off x="1729856" y="2223778"/>
            <a:ext cx="1419225" cy="2472049"/>
            <a:chOff x="6132513" y="1466851"/>
            <a:chExt cx="1419225" cy="2371725"/>
          </a:xfrm>
        </p:grpSpPr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6132513" y="2466976"/>
              <a:ext cx="352425" cy="137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6665913" y="2028826"/>
              <a:ext cx="352425" cy="18097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7199313" y="1466851"/>
              <a:ext cx="352425" cy="23717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797877" y="1476308"/>
            <a:ext cx="3039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Average annual change in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electricity generation, 2010-18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29856" y="2223034"/>
            <a:ext cx="2697205" cy="2473732"/>
            <a:chOff x="4032805" y="1365784"/>
            <a:chExt cx="2697205" cy="2473732"/>
          </a:xfrm>
        </p:grpSpPr>
        <p:grpSp>
          <p:nvGrpSpPr>
            <p:cNvPr id="10" name="Group 9"/>
            <p:cNvGrpSpPr/>
            <p:nvPr/>
          </p:nvGrpSpPr>
          <p:grpSpPr>
            <a:xfrm>
              <a:off x="5550456" y="1924585"/>
              <a:ext cx="1179554" cy="1801923"/>
              <a:chOff x="7004377" y="1924585"/>
              <a:chExt cx="1179554" cy="1801923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004377" y="3264843"/>
                <a:ext cx="8515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92D050"/>
                    </a:solidFill>
                    <a:latin typeface="Segoe UI"/>
                  </a:rPr>
                  <a:t>Solar PV </a:t>
                </a:r>
              </a:p>
              <a:p>
                <a:r>
                  <a:rPr lang="en-US" sz="1200" b="1" dirty="0">
                    <a:solidFill>
                      <a:srgbClr val="92D050"/>
                    </a:solidFill>
                    <a:latin typeface="Segoe UI"/>
                  </a:rPr>
                  <a:t>and wind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004377" y="2750176"/>
                <a:ext cx="988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B050"/>
                    </a:solidFill>
                    <a:latin typeface="Segoe UI"/>
                  </a:rPr>
                  <a:t>Hydro and </a:t>
                </a:r>
              </a:p>
              <a:p>
                <a:r>
                  <a:rPr lang="en-US" sz="1200" b="1" dirty="0">
                    <a:solidFill>
                      <a:srgbClr val="00B050"/>
                    </a:solidFill>
                    <a:latin typeface="Segoe UI"/>
                  </a:rPr>
                  <a:t>biomass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004377" y="1924585"/>
                <a:ext cx="1179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Other sources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32805" y="2407566"/>
              <a:ext cx="352425" cy="1431950"/>
              <a:chOff x="4437260" y="2407566"/>
              <a:chExt cx="352425" cy="1431950"/>
            </a:xfrm>
          </p:grpSpPr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4437260" y="2407566"/>
                <a:ext cx="352425" cy="705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6" name="Rectangle 7"/>
              <p:cNvSpPr>
                <a:spLocks noChangeArrowheads="1"/>
              </p:cNvSpPr>
              <p:nvPr/>
            </p:nvSpPr>
            <p:spPr bwMode="auto">
              <a:xfrm>
                <a:off x="4437260" y="3115916"/>
                <a:ext cx="352425" cy="3456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" name="Rectangle 7"/>
              <p:cNvSpPr>
                <a:spLocks noChangeArrowheads="1"/>
              </p:cNvSpPr>
              <p:nvPr/>
            </p:nvSpPr>
            <p:spPr bwMode="auto">
              <a:xfrm>
                <a:off x="4437260" y="3461516"/>
                <a:ext cx="352425" cy="3780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566204" y="1949516"/>
              <a:ext cx="352425" cy="1890000"/>
              <a:chOff x="4970660" y="1949516"/>
              <a:chExt cx="352425" cy="1890000"/>
            </a:xfrm>
          </p:grpSpPr>
          <p:sp>
            <p:nvSpPr>
              <p:cNvPr id="7" name="Rectangle 8"/>
              <p:cNvSpPr>
                <a:spLocks noChangeArrowheads="1"/>
              </p:cNvSpPr>
              <p:nvPr/>
            </p:nvSpPr>
            <p:spPr bwMode="auto">
              <a:xfrm>
                <a:off x="4970660" y="1949516"/>
                <a:ext cx="352425" cy="100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" name="Rectangle 8"/>
              <p:cNvSpPr>
                <a:spLocks noChangeArrowheads="1"/>
              </p:cNvSpPr>
              <p:nvPr/>
            </p:nvSpPr>
            <p:spPr bwMode="auto">
              <a:xfrm>
                <a:off x="4970660" y="2957516"/>
                <a:ext cx="352425" cy="298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0" name="Rectangle 8"/>
              <p:cNvSpPr>
                <a:spLocks noChangeArrowheads="1"/>
              </p:cNvSpPr>
              <p:nvPr/>
            </p:nvSpPr>
            <p:spPr bwMode="auto">
              <a:xfrm>
                <a:off x="4970660" y="3256316"/>
                <a:ext cx="352425" cy="5832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098214" y="1365784"/>
              <a:ext cx="356400" cy="2473732"/>
              <a:chOff x="6550351" y="1365784"/>
              <a:chExt cx="352425" cy="247373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6550351" y="1365784"/>
                <a:ext cx="352425" cy="1357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" name="Rectangle 9"/>
              <p:cNvSpPr>
                <a:spLocks noChangeArrowheads="1"/>
              </p:cNvSpPr>
              <p:nvPr/>
            </p:nvSpPr>
            <p:spPr bwMode="auto">
              <a:xfrm>
                <a:off x="6550351" y="2723516"/>
                <a:ext cx="352425" cy="450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6550351" y="3173516"/>
                <a:ext cx="352425" cy="6660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75" name="Line 12"/>
          <p:cNvSpPr>
            <a:spLocks noChangeShapeType="1"/>
          </p:cNvSpPr>
          <p:nvPr/>
        </p:nvSpPr>
        <p:spPr bwMode="auto">
          <a:xfrm>
            <a:off x="1631431" y="4702175"/>
            <a:ext cx="16192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284288" y="1657175"/>
            <a:ext cx="30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Electricity generation mix in 2018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72428" y="2300819"/>
            <a:ext cx="3351266" cy="2273624"/>
            <a:chOff x="4795228" y="1443569"/>
            <a:chExt cx="3351266" cy="2273624"/>
          </a:xfrm>
        </p:grpSpPr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7566207" y="1863742"/>
              <a:ext cx="580287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996633"/>
                  </a:solidFill>
                  <a:latin typeface="Segoe UI" pitchFamily="34" charset="0"/>
                </a:rPr>
                <a:t>Coal 38%</a:t>
              </a:r>
              <a:endParaRPr lang="en-US" altLang="en-US" sz="1100" dirty="0">
                <a:solidFill>
                  <a:srgbClr val="996633"/>
                </a:solidFill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4795228" y="2161966"/>
              <a:ext cx="8930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92D050"/>
                  </a:solidFill>
                  <a:latin typeface="Segoe UI" pitchFamily="34" charset="0"/>
                  <a:cs typeface="Arial" pitchFamily="34" charset="0"/>
                </a:rPr>
                <a:t>Solar PV and wind 7%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6211838" y="3547916"/>
              <a:ext cx="532197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7B5E98"/>
                  </a:solidFill>
                  <a:latin typeface="Segoe UI" pitchFamily="34" charset="0"/>
                </a:rPr>
                <a:t>Gas 23%</a:t>
              </a:r>
              <a:endParaRPr lang="en-US" altLang="en-US" sz="1100" dirty="0">
                <a:solidFill>
                  <a:srgbClr val="7B5E98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5053490" y="2785212"/>
              <a:ext cx="5193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1100" dirty="0">
                  <a:solidFill>
                    <a:srgbClr val="FFC000"/>
                  </a:solidFill>
                  <a:latin typeface="Segoe UI" pitchFamily="34" charset="0"/>
                </a:rPr>
                <a:t>Nuclear </a:t>
              </a:r>
            </a:p>
            <a:p>
              <a:pPr algn="ctr"/>
              <a:r>
                <a:rPr lang="en-US" altLang="en-US" sz="1100" dirty="0">
                  <a:solidFill>
                    <a:srgbClr val="FFC000"/>
                  </a:solidFill>
                  <a:latin typeface="Segoe UI" pitchFamily="34" charset="0"/>
                </a:rPr>
                <a:t>10%</a:t>
              </a:r>
              <a:endParaRPr lang="en-US" alt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7271899" y="3345816"/>
              <a:ext cx="40235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srgbClr val="FF4040"/>
                  </a:solidFill>
                  <a:latin typeface="Segoe UI" pitchFamily="34" charset="0"/>
                  <a:cs typeface="Arial" pitchFamily="34" charset="0"/>
                </a:rPr>
                <a:t>Oil 3%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91484" y="1443569"/>
              <a:ext cx="14334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100" dirty="0">
                  <a:solidFill>
                    <a:srgbClr val="00B050"/>
                  </a:solidFill>
                  <a:latin typeface="Segoe UI"/>
                </a:rPr>
                <a:t>Hydro and biomass </a:t>
              </a:r>
            </a:p>
            <a:p>
              <a:pPr algn="ctr"/>
              <a:r>
                <a:rPr lang="en-US" altLang="en-US" sz="1100" dirty="0">
                  <a:solidFill>
                    <a:srgbClr val="00B050"/>
                  </a:solidFill>
                  <a:latin typeface="Segoe UI"/>
                </a:rPr>
                <a:t>19%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1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87" grpId="0"/>
      <p:bldP spid="1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EDA2B29-AA8C-4124-A393-E664D9BD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17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C1264E3-B688-4354-B5EA-541A26E2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82867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7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5D0A96-22B4-4944-8200-D6AB687F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Jaká „nová“ energetika?</a:t>
            </a:r>
            <a:endParaRPr lang="en-US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8B49053-02CC-4368-8C79-76C84EB64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sz="3200" dirty="0">
                <a:latin typeface="Georgia" pitchFamily="18" charset="0"/>
              </a:rPr>
              <a:t>Dostupnější ?</a:t>
            </a:r>
            <a:endParaRPr lang="en-US" sz="3200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FC90009A-0AC3-4A75-A564-E338955932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cs-CZ" sz="3200" dirty="0">
                <a:latin typeface="Georgia" panose="02040502050405020303" pitchFamily="18" charset="0"/>
              </a:rPr>
              <a:t>1,2 miliardy lidí nemá elektřinu – to je </a:t>
            </a:r>
            <a:r>
              <a:rPr lang="cs-CZ" sz="3200" b="1" dirty="0">
                <a:latin typeface="Georgia" panose="02040502050405020303" pitchFamily="18" charset="0"/>
              </a:rPr>
              <a:t>17 % světové populace</a:t>
            </a:r>
            <a:endParaRPr lang="en-US" sz="3200" b="1" dirty="0">
              <a:latin typeface="Georgia" panose="02040502050405020303" pitchFamily="18" charset="0"/>
            </a:endParaRP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0C2D2B1C-5BF1-4A41-94C1-59D02D65E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 </a:t>
            </a:r>
            <a:r>
              <a:rPr lang="cs-CZ" sz="3200" dirty="0" err="1">
                <a:latin typeface="Georgia" panose="02040502050405020303" pitchFamily="18" charset="0"/>
              </a:rPr>
              <a:t>Bezuhlíkatá</a:t>
            </a:r>
            <a:r>
              <a:rPr lang="cs-CZ" sz="3200" dirty="0">
                <a:latin typeface="Georgia" panose="02040502050405020303" pitchFamily="18" charset="0"/>
              </a:rPr>
              <a:t>?</a:t>
            </a:r>
            <a:endParaRPr lang="en-US" sz="3200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F8C1BD75-A774-4B3F-9908-E522F0FC7C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cs-CZ" sz="3200" dirty="0">
                <a:latin typeface="Georgia" panose="02040502050405020303" pitchFamily="18" charset="0"/>
              </a:rPr>
              <a:t>Boj s CO</a:t>
            </a:r>
            <a:r>
              <a:rPr lang="cs-CZ" sz="3200" baseline="-25000" dirty="0">
                <a:latin typeface="Georgia" panose="02040502050405020303" pitchFamily="18" charset="0"/>
              </a:rPr>
              <a:t>2</a:t>
            </a:r>
            <a:r>
              <a:rPr lang="cs-CZ" sz="3200" dirty="0">
                <a:latin typeface="Georgia" panose="02040502050405020303" pitchFamily="18" charset="0"/>
              </a:rPr>
              <a:t> je primárně evropským úsilím – </a:t>
            </a:r>
            <a:r>
              <a:rPr lang="cs-CZ" sz="3200" b="1" dirty="0">
                <a:latin typeface="Georgia" panose="02040502050405020303" pitchFamily="18" charset="0"/>
              </a:rPr>
              <a:t>EU má šanci být globálním lídrem</a:t>
            </a:r>
            <a:r>
              <a:rPr lang="cs-CZ" sz="3200" dirty="0">
                <a:latin typeface="Georgia" panose="02040502050405020303" pitchFamily="18" charset="0"/>
              </a:rPr>
              <a:t>, pokud sázka na „</a:t>
            </a:r>
            <a:r>
              <a:rPr lang="cs-CZ" sz="3200" dirty="0" err="1">
                <a:latin typeface="Georgia" panose="02040502050405020303" pitchFamily="18" charset="0"/>
              </a:rPr>
              <a:t>climate</a:t>
            </a:r>
            <a:r>
              <a:rPr lang="cs-CZ" sz="3200" dirty="0">
                <a:latin typeface="Georgia" panose="02040502050405020303" pitchFamily="18" charset="0"/>
              </a:rPr>
              <a:t> </a:t>
            </a:r>
            <a:r>
              <a:rPr lang="cs-CZ" sz="3200" dirty="0" err="1">
                <a:latin typeface="Georgia" panose="02040502050405020303" pitchFamily="18" charset="0"/>
              </a:rPr>
              <a:t>change</a:t>
            </a:r>
            <a:r>
              <a:rPr lang="cs-CZ" sz="3200" dirty="0">
                <a:latin typeface="Georgia" panose="02040502050405020303" pitchFamily="18" charset="0"/>
              </a:rPr>
              <a:t>“ vyjde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3167FF8-4355-4212-83CD-05B8B196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570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Evropské důvody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EU vydává </a:t>
            </a:r>
            <a:r>
              <a:rPr lang="cs-CZ" b="1" dirty="0">
                <a:latin typeface="Georgia" pitchFamily="18" charset="0"/>
              </a:rPr>
              <a:t>více než miliardu euro denně</a:t>
            </a:r>
            <a:r>
              <a:rPr lang="cs-CZ" dirty="0">
                <a:latin typeface="Georgia" pitchFamily="18" charset="0"/>
              </a:rPr>
              <a:t> za dovoz energií (zhruba pětina všech dovozů)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400 miliard euro ročně, ponechaných uvnitř EU ekonomiky, by mohlo vytvořit </a:t>
            </a:r>
            <a:r>
              <a:rPr lang="cs-CZ" b="1" dirty="0">
                <a:latin typeface="Georgia" pitchFamily="18" charset="0"/>
              </a:rPr>
              <a:t>statisíce pracovních míst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404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6. Nová energetika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93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Kdo žije z „uhlíku“</a:t>
            </a:r>
            <a:endParaRPr lang="en-US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75581EE1-926C-4BAA-B01C-E1B6CF83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8" y="1600200"/>
            <a:ext cx="7116164" cy="452596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530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Ropní rentiéři</a:t>
            </a:r>
            <a:endParaRPr lang="en-US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D25387F-805A-4333-9664-6CB4858407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Irák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Libye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Venezuela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Alžírsko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Brunej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Jižní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Súdán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Kuvajt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Ázerbajdžán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Katar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Nigérie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EE8DFF5B-DF4B-4163-A9E8-221A04B2B2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Saúdská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Arábie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Kazachstán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Írán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Kolumbie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Norsko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Spojené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arabské</a:t>
            </a:r>
            <a:r>
              <a:rPr lang="en-US" sz="24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emiráty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Bahrajn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Bolívie</a:t>
            </a:r>
            <a:endParaRPr lang="cs-CZ" sz="24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19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Evropa vs. svět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Evropa</a:t>
            </a:r>
            <a:r>
              <a:rPr lang="cs-CZ" dirty="0">
                <a:latin typeface="Georgia" pitchFamily="18" charset="0"/>
              </a:rPr>
              <a:t> deklarovala dlouhodobý cíl obejít se </a:t>
            </a:r>
            <a:r>
              <a:rPr lang="cs-CZ" b="1" dirty="0">
                <a:latin typeface="Georgia" pitchFamily="18" charset="0"/>
              </a:rPr>
              <a:t>bez fosilních paliv</a:t>
            </a:r>
          </a:p>
          <a:p>
            <a:r>
              <a:rPr lang="cs-CZ" dirty="0">
                <a:latin typeface="Georgia" pitchFamily="18" charset="0"/>
              </a:rPr>
              <a:t>Zbytek světa si dává méně ambiciózní, ale také obtížný úkol: </a:t>
            </a:r>
            <a:r>
              <a:rPr lang="cs-CZ" b="1" dirty="0">
                <a:latin typeface="Georgia" pitchFamily="18" charset="0"/>
              </a:rPr>
              <a:t>snížit závislost na fosilních palivech </a:t>
            </a:r>
            <a:r>
              <a:rPr lang="cs-CZ" dirty="0">
                <a:latin typeface="Georgia" pitchFamily="18" charset="0"/>
              </a:rPr>
              <a:t>a omezit emise</a:t>
            </a:r>
          </a:p>
          <a:p>
            <a:r>
              <a:rPr lang="cs-CZ" dirty="0">
                <a:latin typeface="Georgia" pitchFamily="18" charset="0"/>
              </a:rPr>
              <a:t>Fiasko v Kodani 2009, Paris </a:t>
            </a:r>
            <a:r>
              <a:rPr lang="cs-CZ" dirty="0" err="1">
                <a:latin typeface="Georgia" pitchFamily="18" charset="0"/>
              </a:rPr>
              <a:t>Climate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Agreement</a:t>
            </a:r>
            <a:r>
              <a:rPr lang="cs-CZ" dirty="0">
                <a:latin typeface="Georgia" pitchFamily="18" charset="0"/>
              </a:rPr>
              <a:t> 2016 (ovšem bez USA)</a:t>
            </a:r>
          </a:p>
          <a:p>
            <a:r>
              <a:rPr lang="cs-CZ" dirty="0">
                <a:latin typeface="Georgia" pitchFamily="18" charset="0"/>
              </a:rPr>
              <a:t>Glasgow – COP 26 (2021) – proti uhlí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0068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Evropa vs. svět, 2022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Rok 2022 ukazuje v plné míře pokrytectví Západu – a na COP 27 v Šarm </a:t>
            </a:r>
            <a:r>
              <a:rPr lang="cs-CZ" dirty="0" err="1">
                <a:latin typeface="Georgia" pitchFamily="18" charset="0"/>
              </a:rPr>
              <a:t>aš-Šajchu</a:t>
            </a:r>
            <a:r>
              <a:rPr lang="cs-CZ" dirty="0">
                <a:latin typeface="Georgia" pitchFamily="18" charset="0"/>
              </a:rPr>
              <a:t> nám to zbytek světa připomene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EU nesplní své klimatické cíle – bude pálit uhlí či mazut, aby zvládla zimu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Po zemích Třetího světa chceme najednou ropu a plyn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253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Pokusy a omyly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dirty="0">
                <a:latin typeface="Georgia" pitchFamily="18" charset="0"/>
              </a:rPr>
              <a:t>Pro EU </a:t>
            </a:r>
            <a:r>
              <a:rPr lang="cs-CZ" sz="3600" i="1" dirty="0" err="1">
                <a:latin typeface="Georgia" pitchFamily="18" charset="0"/>
              </a:rPr>
              <a:t>energy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i="1" dirty="0" err="1">
                <a:latin typeface="Georgia" pitchFamily="18" charset="0"/>
              </a:rPr>
              <a:t>transition</a:t>
            </a:r>
            <a:r>
              <a:rPr lang="cs-CZ" sz="3600" i="1" dirty="0">
                <a:latin typeface="Georgia" pitchFamily="18" charset="0"/>
              </a:rPr>
              <a:t> </a:t>
            </a:r>
            <a:r>
              <a:rPr lang="cs-CZ" sz="3600" b="1" dirty="0">
                <a:latin typeface="Georgia" pitchFamily="18" charset="0"/>
              </a:rPr>
              <a:t>neexistuje</a:t>
            </a:r>
            <a:r>
              <a:rPr lang="cs-CZ" sz="3600" dirty="0">
                <a:latin typeface="Georgia" pitchFamily="18" charset="0"/>
              </a:rPr>
              <a:t> žádná </a:t>
            </a:r>
            <a:r>
              <a:rPr lang="cs-CZ" sz="3600" b="1" i="1" dirty="0" err="1">
                <a:latin typeface="Georgia" pitchFamily="18" charset="0"/>
              </a:rPr>
              <a:t>road</a:t>
            </a:r>
            <a:r>
              <a:rPr lang="cs-CZ" sz="3600" b="1" i="1" dirty="0">
                <a:latin typeface="Georgia" pitchFamily="18" charset="0"/>
              </a:rPr>
              <a:t> map</a:t>
            </a:r>
          </a:p>
          <a:p>
            <a:endParaRPr lang="cs-CZ" sz="3600" i="1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Často vše závisí na náhodě: kdo je přesvědčivější o své pravdě, jaké „nové řešení“ nadchne veřejnost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Ne vždy vítězí nejlepší idea</a:t>
            </a: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652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CCS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Před deseti lety se vše točilo kolem CCS (</a:t>
            </a:r>
            <a:r>
              <a:rPr lang="cs-CZ" sz="3600" b="1" dirty="0" err="1">
                <a:latin typeface="Georgia" pitchFamily="18" charset="0"/>
              </a:rPr>
              <a:t>Carbon</a:t>
            </a:r>
            <a:r>
              <a:rPr lang="cs-CZ" sz="3600" b="1" dirty="0">
                <a:latin typeface="Georgia" pitchFamily="18" charset="0"/>
              </a:rPr>
              <a:t> </a:t>
            </a:r>
            <a:r>
              <a:rPr lang="cs-CZ" sz="3600" b="1" dirty="0" err="1">
                <a:latin typeface="Georgia" pitchFamily="18" charset="0"/>
              </a:rPr>
              <a:t>Capture</a:t>
            </a:r>
            <a:r>
              <a:rPr lang="cs-CZ" sz="3600" b="1" dirty="0">
                <a:latin typeface="Georgia" pitchFamily="18" charset="0"/>
              </a:rPr>
              <a:t> and </a:t>
            </a:r>
            <a:r>
              <a:rPr lang="cs-CZ" sz="3600" b="1" dirty="0" err="1">
                <a:latin typeface="Georgia" pitchFamily="18" charset="0"/>
              </a:rPr>
              <a:t>Storage</a:t>
            </a:r>
            <a:r>
              <a:rPr lang="cs-CZ" sz="3600" dirty="0">
                <a:latin typeface="Georgia" pitchFamily="18" charset="0"/>
              </a:rPr>
              <a:t>)</a:t>
            </a:r>
          </a:p>
          <a:p>
            <a:r>
              <a:rPr lang="cs-CZ" sz="3600" dirty="0">
                <a:latin typeface="Georgia" pitchFamily="18" charset="0"/>
              </a:rPr>
              <a:t>„CCS </a:t>
            </a:r>
            <a:r>
              <a:rPr lang="en-US" sz="3600" dirty="0">
                <a:latin typeface="Georgia" pitchFamily="18" charset="0"/>
              </a:rPr>
              <a:t>involves collecting, transporting and then burying the CO2 so that it does not escape into the atmosphere and contribute to climate change</a:t>
            </a:r>
            <a:r>
              <a:rPr lang="cs-CZ" sz="3600" dirty="0">
                <a:latin typeface="Georgia" pitchFamily="18" charset="0"/>
              </a:rPr>
              <a:t>“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238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968543C-A58B-4928-8481-D7F3C344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4FC0954-75BD-4906-9404-BC26925B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3" y="620688"/>
            <a:ext cx="8194567" cy="56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6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B614FE5-A934-4671-AA03-2E0CD5F4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27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DA51AE8-5A4A-4BA2-B21C-2C9494B4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76672"/>
            <a:ext cx="748361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5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CCS - realita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„Velké CCS“ nebude, ale pumpování CO</a:t>
            </a:r>
            <a:r>
              <a:rPr lang="cs-CZ" sz="3600" baseline="-25000" dirty="0">
                <a:latin typeface="Georgia" pitchFamily="18" charset="0"/>
              </a:rPr>
              <a:t>2</a:t>
            </a:r>
            <a:r>
              <a:rPr lang="cs-CZ" sz="3600" dirty="0">
                <a:latin typeface="Georgia" pitchFamily="18" charset="0"/>
              </a:rPr>
              <a:t> pod zem probíhá na některých ropných polích v USA a v Norsku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„</a:t>
            </a:r>
            <a:r>
              <a:rPr lang="cs-CZ" sz="3600" dirty="0" err="1">
                <a:latin typeface="Georgia" pitchFamily="18" charset="0"/>
              </a:rPr>
              <a:t>Coal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with</a:t>
            </a:r>
            <a:r>
              <a:rPr lang="cs-CZ" sz="3600" dirty="0">
                <a:latin typeface="Georgia" pitchFamily="18" charset="0"/>
              </a:rPr>
              <a:t> CCS“ se prozatím odkládá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567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2519B9-7D31-4DE8-8E54-3CB435C0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</a:t>
            </a:r>
            <a:r>
              <a:rPr lang="cs-CZ" b="1" baseline="-25000" dirty="0">
                <a:solidFill>
                  <a:schemeClr val="tx2"/>
                </a:solidFill>
                <a:latin typeface="Georgia" pitchFamily="18" charset="0"/>
              </a:rPr>
              <a:t>2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plynovody v USA</a:t>
            </a:r>
            <a:endParaRPr lang="en-US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E7A613B5-EE12-4B34-8833-18EC8F274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5631"/>
            <a:ext cx="7010400" cy="397510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113B6F6-9185-4F8E-9F6F-8A5643B8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65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Než začneme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Česká debata o „nové energetice“ často  akcentuje extrémní polohy:</a:t>
            </a:r>
          </a:p>
          <a:p>
            <a:pPr lvl="1"/>
            <a:r>
              <a:rPr lang="cs-CZ" dirty="0">
                <a:latin typeface="Georgia" pitchFamily="18" charset="0"/>
              </a:rPr>
              <a:t>„Němci se zbláznili“</a:t>
            </a:r>
          </a:p>
          <a:p>
            <a:pPr lvl="1"/>
            <a:r>
              <a:rPr lang="cs-CZ" dirty="0">
                <a:latin typeface="Georgia" pitchFamily="18" charset="0"/>
              </a:rPr>
              <a:t>„Němci to dělají správně a nám ujel vlak“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Ve skutečnosti jsme všichni v EU ve stejné situaci: dosluhující infrastruktura a nejistá budoucnost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381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můžeme čekat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Georgia" pitchFamily="18" charset="0"/>
              </a:rPr>
              <a:t>Souběžné fungování </a:t>
            </a:r>
            <a:r>
              <a:rPr lang="cs-CZ" sz="3600" dirty="0">
                <a:latin typeface="Georgia" pitchFamily="18" charset="0"/>
              </a:rPr>
              <a:t>„staré“ a „nové“ energetiky v příštích desetiletích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Nárůst OZE </a:t>
            </a:r>
            <a:r>
              <a:rPr lang="cs-CZ" sz="3600" dirty="0">
                <a:latin typeface="Georgia" pitchFamily="18" charset="0"/>
              </a:rPr>
              <a:t>– ale pozor, některé obnovitelné vůbec nebudou „nové“: dřevem se topí už desetitisíce let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01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Limit nové energetiky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„Nová energetika“ principiálně znamená nahrazení fosilních paliv jinými zdroji – nejčastěji OZE, případně jádro</a:t>
            </a:r>
          </a:p>
          <a:p>
            <a:r>
              <a:rPr lang="cs-CZ" dirty="0">
                <a:latin typeface="Georgia" pitchFamily="18" charset="0"/>
              </a:rPr>
              <a:t>Páteří „nové energetiky“ jsou v současnosti kolísavé zdroje: fotovoltaika a vítr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Jak zajistit stabilní dodávky elektřiny?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F02B89F1-BECF-4301-9ED2-B54424C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7CA8E97-4BF3-463B-9D7D-1B2ED2A1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19137"/>
            <a:ext cx="76200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Rozsah problému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Spotřeba elektřiny v předválečném Československu byla okolo </a:t>
            </a:r>
            <a:r>
              <a:rPr lang="cs-CZ" b="1" dirty="0">
                <a:latin typeface="Georgia" pitchFamily="18" charset="0"/>
              </a:rPr>
              <a:t>4 </a:t>
            </a:r>
            <a:r>
              <a:rPr lang="cs-CZ" b="1" dirty="0" err="1">
                <a:latin typeface="Georgia" pitchFamily="18" charset="0"/>
              </a:rPr>
              <a:t>TWh</a:t>
            </a:r>
            <a:r>
              <a:rPr lang="cs-CZ" b="1" dirty="0">
                <a:latin typeface="Georgia" pitchFamily="18" charset="0"/>
              </a:rPr>
              <a:t> ročně</a:t>
            </a:r>
          </a:p>
          <a:p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Česká republika 2018:</a:t>
            </a:r>
          </a:p>
          <a:p>
            <a:pPr lvl="1"/>
            <a:r>
              <a:rPr lang="cs-CZ" sz="3200" dirty="0">
                <a:latin typeface="Georgia" pitchFamily="18" charset="0"/>
              </a:rPr>
              <a:t>výroba </a:t>
            </a:r>
            <a:r>
              <a:rPr lang="cs-CZ" sz="3200" b="1" dirty="0">
                <a:latin typeface="Georgia" pitchFamily="18" charset="0"/>
              </a:rPr>
              <a:t>88 </a:t>
            </a:r>
            <a:r>
              <a:rPr lang="cs-CZ" sz="3200" b="1" dirty="0" err="1">
                <a:latin typeface="Georgia" pitchFamily="18" charset="0"/>
              </a:rPr>
              <a:t>TWh</a:t>
            </a:r>
            <a:endParaRPr lang="cs-CZ" sz="3200" b="1" dirty="0">
              <a:latin typeface="Georgia" pitchFamily="18" charset="0"/>
            </a:endParaRPr>
          </a:p>
          <a:p>
            <a:pPr lvl="1"/>
            <a:r>
              <a:rPr lang="cs-CZ" sz="3200" dirty="0">
                <a:latin typeface="Georgia" pitchFamily="18" charset="0"/>
              </a:rPr>
              <a:t>spotřeba </a:t>
            </a:r>
            <a:r>
              <a:rPr lang="cs-CZ" sz="3200" b="1" dirty="0">
                <a:latin typeface="Georgia" pitchFamily="18" charset="0"/>
              </a:rPr>
              <a:t>74 </a:t>
            </a:r>
            <a:r>
              <a:rPr lang="cs-CZ" sz="3200" b="1" dirty="0" err="1">
                <a:latin typeface="Georgia" pitchFamily="18" charset="0"/>
              </a:rPr>
              <a:t>TWh</a:t>
            </a: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24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66E71D4-0FCD-4210-BD9A-8880A7B0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E908003-61BB-4C4A-92C3-DC194D60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8820473" cy="43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Čekání na baterky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Skutečným začátkem nové energetiky bude průlom ve skladování energie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Problém na pomezí fyziky a chemie, zatím jsme úspěšní v malých objemech, ale pro </a:t>
            </a:r>
            <a:r>
              <a:rPr lang="cs-CZ" dirty="0" err="1">
                <a:latin typeface="Georgia" pitchFamily="18" charset="0"/>
              </a:rPr>
              <a:t>MWh</a:t>
            </a:r>
            <a:r>
              <a:rPr lang="cs-CZ" dirty="0">
                <a:latin typeface="Georgia" pitchFamily="18" charset="0"/>
              </a:rPr>
              <a:t> máme dosud jediné fungující řešení – přečerpávací elektrárny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07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Naše dilema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Odstranit fosilní paliva při dnešním stavu techniky lze dvěma způsoby:</a:t>
            </a:r>
          </a:p>
          <a:p>
            <a:pPr lvl="1"/>
            <a:r>
              <a:rPr lang="cs-CZ" dirty="0">
                <a:latin typeface="Georgia" pitchFamily="18" charset="0"/>
              </a:rPr>
              <a:t>Buď masivně podporovat záložní elektrárny (nejčastěji na „špinavé“ uhlí a plyn)</a:t>
            </a:r>
          </a:p>
          <a:p>
            <a:pPr lvl="1"/>
            <a:r>
              <a:rPr lang="cs-CZ" dirty="0">
                <a:latin typeface="Georgia" pitchFamily="18" charset="0"/>
              </a:rPr>
              <a:t>Anebo řídit spotřebu (nějak sofistikovaně – ne „</a:t>
            </a:r>
            <a:r>
              <a:rPr lang="cs-CZ" dirty="0" err="1">
                <a:latin typeface="Georgia" pitchFamily="18" charset="0"/>
              </a:rPr>
              <a:t>load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shedding</a:t>
            </a:r>
            <a:r>
              <a:rPr lang="cs-CZ" dirty="0">
                <a:latin typeface="Georgia" pitchFamily="18" charset="0"/>
              </a:rPr>
              <a:t>“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Máme na vybranou: </a:t>
            </a:r>
            <a:r>
              <a:rPr lang="cs-CZ" b="1" dirty="0">
                <a:latin typeface="Georgia" pitchFamily="18" charset="0"/>
              </a:rPr>
              <a:t>pokrytectví</a:t>
            </a:r>
            <a:r>
              <a:rPr lang="cs-CZ" dirty="0">
                <a:latin typeface="Georgia" pitchFamily="18" charset="0"/>
              </a:rPr>
              <a:t>, anebo </a:t>
            </a:r>
            <a:r>
              <a:rPr lang="cs-CZ" b="1" dirty="0">
                <a:latin typeface="Georgia" pitchFamily="18" charset="0"/>
              </a:rPr>
              <a:t>sociální inženýrství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90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9A8087C9-AF27-47C4-997B-F1CEDB35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F129844-B426-4116-B787-BA0FF7DBE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6470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8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Skladování energie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 současnosti zhruba 40 základních směrů výzkumu a vývoje</a:t>
            </a:r>
          </a:p>
          <a:p>
            <a:pPr lvl="1"/>
            <a:r>
              <a:rPr lang="cs-CZ" b="1" dirty="0">
                <a:latin typeface="Georgia" pitchFamily="18" charset="0"/>
              </a:rPr>
              <a:t>skladování elektřiny</a:t>
            </a:r>
            <a:r>
              <a:rPr lang="cs-CZ" dirty="0">
                <a:latin typeface="Georgia" pitchFamily="18" charset="0"/>
              </a:rPr>
              <a:t> (baterie)</a:t>
            </a:r>
            <a:endParaRPr lang="cs-CZ" b="1" dirty="0">
              <a:latin typeface="Georgia" pitchFamily="18" charset="0"/>
            </a:endParaRPr>
          </a:p>
          <a:p>
            <a:pPr lvl="1"/>
            <a:r>
              <a:rPr lang="cs-CZ" b="1" dirty="0">
                <a:latin typeface="Georgia" pitchFamily="18" charset="0"/>
              </a:rPr>
              <a:t>ukládání tepla</a:t>
            </a:r>
            <a:r>
              <a:rPr lang="cs-CZ" dirty="0">
                <a:latin typeface="Georgia" pitchFamily="18" charset="0"/>
              </a:rPr>
              <a:t> (tavené soli, voda)</a:t>
            </a:r>
          </a:p>
          <a:p>
            <a:pPr lvl="1"/>
            <a:r>
              <a:rPr lang="cs-CZ" b="1" dirty="0">
                <a:latin typeface="Georgia" pitchFamily="18" charset="0"/>
              </a:rPr>
              <a:t>mechanická energie </a:t>
            </a:r>
            <a:r>
              <a:rPr lang="cs-CZ" dirty="0">
                <a:latin typeface="Georgia" pitchFamily="18" charset="0"/>
              </a:rPr>
              <a:t>(setrvačníky)</a:t>
            </a:r>
          </a:p>
          <a:p>
            <a:pPr lvl="1"/>
            <a:r>
              <a:rPr lang="cs-CZ" b="1" dirty="0">
                <a:latin typeface="Georgia" pitchFamily="18" charset="0"/>
              </a:rPr>
              <a:t>stlačený vzduch</a:t>
            </a:r>
          </a:p>
          <a:p>
            <a:pPr lvl="1"/>
            <a:r>
              <a:rPr lang="cs-CZ" b="1" dirty="0">
                <a:latin typeface="Georgia" pitchFamily="18" charset="0"/>
              </a:rPr>
              <a:t>vodík</a:t>
            </a:r>
          </a:p>
          <a:p>
            <a:pPr lvl="1"/>
            <a:r>
              <a:rPr lang="cs-CZ" b="1" dirty="0">
                <a:latin typeface="Georgia" pitchFamily="18" charset="0"/>
              </a:rPr>
              <a:t>… a mnoho dalších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769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Možná už to umíme… 1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Dost možná nebude jedno jediné řešení, ale vícero různých – a některá už známe</a:t>
            </a:r>
          </a:p>
          <a:p>
            <a:r>
              <a:rPr lang="cs-CZ" dirty="0">
                <a:latin typeface="Georgia" pitchFamily="18" charset="0"/>
              </a:rPr>
              <a:t>Například </a:t>
            </a:r>
            <a:r>
              <a:rPr lang="cs-CZ" b="1" dirty="0">
                <a:latin typeface="Georgia" pitchFamily="18" charset="0"/>
              </a:rPr>
              <a:t>stlačený vzduch</a:t>
            </a:r>
            <a:r>
              <a:rPr lang="cs-CZ" dirty="0">
                <a:latin typeface="Georgia" pitchFamily="18" charset="0"/>
              </a:rPr>
              <a:t>: používá se už desetiletí, především v dolech</a:t>
            </a:r>
          </a:p>
          <a:p>
            <a:r>
              <a:rPr lang="cs-CZ" dirty="0">
                <a:latin typeface="Georgia" pitchFamily="18" charset="0"/>
              </a:rPr>
              <a:t>Podobně i </a:t>
            </a:r>
            <a:r>
              <a:rPr lang="cs-CZ" b="1" dirty="0">
                <a:latin typeface="Georgia" pitchFamily="18" charset="0"/>
              </a:rPr>
              <a:t>setrvačníky</a:t>
            </a:r>
            <a:r>
              <a:rPr lang="cs-CZ" dirty="0">
                <a:latin typeface="Georgia" pitchFamily="18" charset="0"/>
              </a:rPr>
              <a:t>: používá je NASA i </a:t>
            </a:r>
            <a:r>
              <a:rPr lang="cs-CZ" dirty="0" err="1">
                <a:latin typeface="Georgia" pitchFamily="18" charset="0"/>
              </a:rPr>
              <a:t>National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Laboratories</a:t>
            </a:r>
            <a:endParaRPr lang="cs-CZ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32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Viděno z EU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Evropská debata je – logicky – určena našimi podmínkami: jsme bohatí a zajištění (na Východě o trochu méně)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Od toho se odvíjejí i naše argumenty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Nejčastější chyba: myslet si, že jsou na tom všichni na světě stejně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3480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0A931573-FE02-4834-B8B1-1923FBE6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0CD6DE5-2B63-42FB-A681-EEDDF575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1500"/>
            <a:ext cx="6581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7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03341C31-CA0B-44A6-830C-36645B36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2C03B2F-F354-4F89-82D6-C61927C17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01077"/>
            <a:ext cx="4248472" cy="56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11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CCE9D75-2E28-4A0B-A35C-15C1A290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EA627EC-E36A-481D-BB0B-B7DDB1DA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85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Možná už to umíme… 2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Tavené soli</a:t>
            </a:r>
            <a:r>
              <a:rPr lang="cs-CZ" dirty="0">
                <a:latin typeface="Georgia" pitchFamily="18" charset="0"/>
              </a:rPr>
              <a:t>: používají se v solárních termálních elektrárnách, zatím na 4-5 hodin – nové projekty mají být schopny dojít na 16-18 hodin, tím by se zajistil cyklus 24 hodin</a:t>
            </a:r>
          </a:p>
          <a:p>
            <a:r>
              <a:rPr lang="cs-CZ" dirty="0">
                <a:latin typeface="Georgia" pitchFamily="18" charset="0"/>
              </a:rPr>
              <a:t>V této chvíli nejjistější způsob skladování energie „ze dne do noci“</a:t>
            </a:r>
          </a:p>
          <a:p>
            <a:r>
              <a:rPr lang="cs-CZ" dirty="0">
                <a:latin typeface="Georgia" pitchFamily="18" charset="0"/>
              </a:rPr>
              <a:t>Přitom původně část jaderného programu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24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BE9C218-53F4-4E6E-8468-53477DEA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1D43227-B412-4DBD-AB91-951D685B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38" y="836712"/>
            <a:ext cx="6028406" cy="5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82B8A7F-BC60-489D-B160-2908D256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3EEF21E-67B2-4F5A-A718-38EBB28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720716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3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Možná už to umíme… 3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Inovativní využití dávno známého: například energie uvolněné při brzdění</a:t>
            </a:r>
          </a:p>
          <a:p>
            <a:r>
              <a:rPr lang="cs-CZ" dirty="0">
                <a:latin typeface="Georgia" pitchFamily="18" charset="0"/>
              </a:rPr>
              <a:t>Tepelná čerpadla</a:t>
            </a:r>
          </a:p>
          <a:p>
            <a:pPr lvl="1"/>
            <a:r>
              <a:rPr lang="cs-CZ" dirty="0">
                <a:latin typeface="Georgia" pitchFamily="18" charset="0"/>
              </a:rPr>
              <a:t>zem-voda</a:t>
            </a:r>
          </a:p>
          <a:p>
            <a:pPr lvl="1"/>
            <a:r>
              <a:rPr lang="cs-CZ" dirty="0">
                <a:latin typeface="Georgia" pitchFamily="18" charset="0"/>
              </a:rPr>
              <a:t>vzduch-voda</a:t>
            </a:r>
          </a:p>
          <a:p>
            <a:pPr lvl="1"/>
            <a:r>
              <a:rPr lang="cs-CZ" dirty="0">
                <a:latin typeface="Georgia" pitchFamily="18" charset="0"/>
              </a:rPr>
              <a:t>voda-voda</a:t>
            </a:r>
          </a:p>
          <a:p>
            <a:r>
              <a:rPr lang="cs-CZ" dirty="0">
                <a:latin typeface="Georgia" pitchFamily="18" charset="0"/>
              </a:rPr>
              <a:t>Ukládání tepla do vody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647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84F9154-2949-4AAE-8BCD-12E01D9C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062BB10-0856-41E9-8A32-7EFF8EE3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76275"/>
            <a:ext cx="8572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4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Možná už to umíme… 4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Dost možná půjde o vylepšení stávajících systémů – baterií a přečerpávacích elektráren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Přečerpávací vodní elektrárny – nejen v horách, ale možná i v dolech (2015 – důl </a:t>
            </a:r>
            <a:r>
              <a:rPr lang="cs-CZ" dirty="0" err="1">
                <a:latin typeface="Georgia" pitchFamily="18" charset="0"/>
              </a:rPr>
              <a:t>Jeremenko</a:t>
            </a:r>
            <a:r>
              <a:rPr lang="cs-CZ" dirty="0">
                <a:latin typeface="Georgia" pitchFamily="18" charset="0"/>
              </a:rPr>
              <a:t>, 650 kW)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9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C48816B-8276-4575-9834-C10D66AD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28F619F-5FAC-4FB3-A23C-B93AEE67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7788907" cy="4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B10C2DF-7CFC-420E-86EE-90EC6E7C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Vývoj emisí CO</a:t>
            </a:r>
            <a:r>
              <a:rPr lang="cs-CZ" b="1" baseline="-25000" dirty="0">
                <a:solidFill>
                  <a:schemeClr val="tx2"/>
                </a:solidFill>
                <a:latin typeface="Georgia" pitchFamily="18" charset="0"/>
              </a:rPr>
              <a:t>2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ve světě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77A866D7-1364-4A9C-8FDA-C4EAE9D9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9333555-0FB7-4392-ABF6-81316473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41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21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Řízení spotřeby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Než vyřešíme skladování energie, je </a:t>
            </a:r>
            <a:r>
              <a:rPr lang="cs-CZ" b="1" dirty="0">
                <a:latin typeface="Georgia" pitchFamily="18" charset="0"/>
              </a:rPr>
              <a:t>řízení spotřeby</a:t>
            </a:r>
            <a:r>
              <a:rPr lang="cs-CZ" dirty="0">
                <a:latin typeface="Georgia" pitchFamily="18" charset="0"/>
              </a:rPr>
              <a:t> zřejmě nejschůdnější cestou – pokud to s bojem proti CO</a:t>
            </a:r>
            <a:r>
              <a:rPr lang="cs-CZ" baseline="-25000" dirty="0">
                <a:latin typeface="Georgia" pitchFamily="18" charset="0"/>
              </a:rPr>
              <a:t>2</a:t>
            </a:r>
            <a:r>
              <a:rPr lang="cs-CZ" dirty="0">
                <a:latin typeface="Georgia" pitchFamily="18" charset="0"/>
              </a:rPr>
              <a:t> myslíme vážně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Musíme ovšem najít lepší způsob, než </a:t>
            </a:r>
            <a:r>
              <a:rPr lang="cs-CZ" b="1" dirty="0">
                <a:latin typeface="Georgia" pitchFamily="18" charset="0"/>
              </a:rPr>
              <a:t>vypínání odběratelů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429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Trh vs. veřejný zájem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Nejrozsáhlejším systémem řízení spotřeby je </a:t>
            </a:r>
            <a:r>
              <a:rPr lang="cs-CZ" b="1" dirty="0">
                <a:latin typeface="Georgia" pitchFamily="18" charset="0"/>
              </a:rPr>
              <a:t>hromadné dálkové ovládání </a:t>
            </a:r>
            <a:r>
              <a:rPr lang="cs-CZ" dirty="0">
                <a:latin typeface="Georgia" pitchFamily="18" charset="0"/>
              </a:rPr>
              <a:t>(HDO) – například k vytápění na noční proud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Zájmem distribučních společností je nejen </a:t>
            </a:r>
            <a:r>
              <a:rPr lang="cs-CZ" b="1" dirty="0">
                <a:latin typeface="Georgia" pitchFamily="18" charset="0"/>
              </a:rPr>
              <a:t>stabilita sítě</a:t>
            </a:r>
            <a:r>
              <a:rPr lang="cs-CZ" dirty="0">
                <a:latin typeface="Georgia" pitchFamily="18" charset="0"/>
              </a:rPr>
              <a:t>, ale i </a:t>
            </a:r>
            <a:r>
              <a:rPr lang="cs-CZ" b="1" dirty="0">
                <a:latin typeface="Georgia" pitchFamily="18" charset="0"/>
              </a:rPr>
              <a:t>zisk</a:t>
            </a:r>
            <a:r>
              <a:rPr lang="cs-CZ" dirty="0">
                <a:latin typeface="Georgia" pitchFamily="18" charset="0"/>
              </a:rPr>
              <a:t> – tedy prodat zákazníkovi to, co chce, za maximální možnou cenu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5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Možnosti kontroly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Měření a monitorování spotřeby</a:t>
            </a:r>
          </a:p>
          <a:p>
            <a:r>
              <a:rPr lang="cs-CZ" dirty="0">
                <a:latin typeface="Georgia" pitchFamily="18" charset="0"/>
              </a:rPr>
              <a:t>Rozlišení toho, co vypnout nelze (vysoké pece, sklárny…) a toho, co lze odložit/rozložit v čase</a:t>
            </a:r>
          </a:p>
          <a:p>
            <a:r>
              <a:rPr lang="cs-CZ" dirty="0">
                <a:latin typeface="Georgia" pitchFamily="18" charset="0"/>
              </a:rPr>
              <a:t>Úzké místo: domácnosti (zhruba čtvrtina až třetina spotřeby)</a:t>
            </a: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024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Neinformovaná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veř</a:t>
            </a:r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ejnost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 pitchFamily="18" charset="0"/>
              </a:rPr>
              <a:t>Mus</a:t>
            </a:r>
            <a:r>
              <a:rPr lang="cs-CZ" dirty="0" err="1">
                <a:latin typeface="Georgia" pitchFamily="18" charset="0"/>
              </a:rPr>
              <a:t>íme</a:t>
            </a:r>
            <a:r>
              <a:rPr lang="cs-CZ" dirty="0">
                <a:latin typeface="Georgia" pitchFamily="18" charset="0"/>
              </a:rPr>
              <a:t> si neustále připomínat, že většina veřejnosti nemá o fyzice, chemii, matematice (obecně, jakékoli vědě) ponětí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Vzhledem k Vašemu vzdělání budete často trpět tím, jaké nesmysly se dostanou do veřejného povědomí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581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6CC1C99-C147-4AD4-A955-18744647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4F2418F-8C42-47BB-91E6-01E5FE8A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8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FF72E795-6EB8-4DCB-9C88-A12919C7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55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4EF2775-7E93-4FBE-A5F8-E6E450AB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287"/>
            <a:ext cx="9144000" cy="50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66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4A2B6-B739-41A6-863C-327AA38D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sneseme – a co ne?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212D391-BA18-41A2-8EB7-CB8AE8D3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Klíčové pro řízení spotřeby budou sociální a psychologické parametry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Otázka pro každého z nás: jak moc jsme ochotni nechat se řídit, kolik svobody jsme připraveni obětovat?</a:t>
            </a:r>
          </a:p>
          <a:p>
            <a:pPr lvl="1"/>
            <a:endParaRPr lang="cs-CZ" b="1" dirty="0">
              <a:latin typeface="Georgia" pitchFamily="18" charset="0"/>
            </a:endParaRPr>
          </a:p>
          <a:p>
            <a:pPr lvl="1"/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pPr lvl="1"/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59E3D4B-F9D5-49A3-8300-E83A9C0D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4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66E4D1C8-F308-4741-A833-542939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obrázku 5">
            <a:extLst>
              <a:ext uri="{FF2B5EF4-FFF2-40B4-BE49-F238E27FC236}">
                <a16:creationId xmlns:a16="http://schemas.microsoft.com/office/drawing/2014/main" id="{F7D0AC3A-ACE9-4733-9801-8EBDE27AC74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181F59B8-9EA8-4F31-824E-193D864F9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cs-CZ" dirty="0"/>
          </a:p>
          <a:p>
            <a:r>
              <a:rPr lang="cs-CZ" dirty="0">
                <a:latin typeface="Georgia" panose="02040502050405020303" pitchFamily="18" charset="0"/>
              </a:rPr>
              <a:t>BBC </a:t>
            </a:r>
            <a:r>
              <a:rPr lang="cs-CZ" dirty="0" err="1">
                <a:latin typeface="Georgia" panose="02040502050405020303" pitchFamily="18" charset="0"/>
              </a:rPr>
              <a:t>West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Midlands</a:t>
            </a:r>
            <a:r>
              <a:rPr lang="cs-CZ" dirty="0">
                <a:latin typeface="Georgia" panose="02040502050405020303" pitchFamily="18" charset="0"/>
              </a:rPr>
              <a:t>, 11.11.2017</a:t>
            </a:r>
          </a:p>
          <a:p>
            <a:r>
              <a:rPr lang="en-US" dirty="0">
                <a:latin typeface="Georgia" panose="02040502050405020303" pitchFamily="18" charset="0"/>
              </a:rPr>
              <a:t>http://www.bbc.com/news/uk-england-birmingham-41953644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CD1E78C-73AF-448C-8F85-F7434ED9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44559F9-C7B9-4914-8E86-CFF2E13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475787" cy="47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49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Ostrovní provozy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Všude tam, kde není/vypadává velká energetika, poroste zájem o ostrovní provozy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Bude-li klesat cena jak OZE, tak i skladování energie, „útěk na ostrovy“ může být rychlý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1568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Rozpůlená země?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Česká republika: 4,4 milionu lidí žije v menších obcích. Pro ně je už dnes ostrovní provoz technicky možný.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Problémem je 6 milionů lidí ve velkých městech, plus infrastruktura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852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Staří vs. noví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b="1" dirty="0">
                <a:latin typeface="Georgia" pitchFamily="18" charset="0"/>
              </a:rPr>
              <a:t>Evropská</a:t>
            </a:r>
            <a:r>
              <a:rPr lang="cs-CZ" dirty="0">
                <a:latin typeface="Georgia" pitchFamily="18" charset="0"/>
              </a:rPr>
              <a:t> energetická</a:t>
            </a:r>
            <a:r>
              <a:rPr lang="cs-CZ" b="1" dirty="0">
                <a:latin typeface="Georgia" pitchFamily="18" charset="0"/>
              </a:rPr>
              <a:t> infrastruktura se blíží konci životnosti</a:t>
            </a:r>
            <a:r>
              <a:rPr lang="cs-CZ" dirty="0">
                <a:latin typeface="Georgia" pitchFamily="18" charset="0"/>
              </a:rPr>
              <a:t>: většina našich elektráren se už dávno zaplatila a musí být nahrazena tak jako tak 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Naopak </a:t>
            </a:r>
            <a:r>
              <a:rPr lang="cs-CZ" b="1" dirty="0">
                <a:latin typeface="Georgia" pitchFamily="18" charset="0"/>
              </a:rPr>
              <a:t>rozvojový svět </a:t>
            </a:r>
            <a:r>
              <a:rPr lang="cs-CZ" dirty="0">
                <a:latin typeface="Georgia" pitchFamily="18" charset="0"/>
              </a:rPr>
              <a:t>většinu svých elektráren postavil </a:t>
            </a:r>
            <a:r>
              <a:rPr lang="cs-CZ" b="1" dirty="0">
                <a:latin typeface="Georgia" pitchFamily="18" charset="0"/>
              </a:rPr>
              <a:t>v posledních dvou dekádách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8521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Politika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297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Politika je důležitá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Žijeme v zemi, kde </a:t>
            </a:r>
            <a:r>
              <a:rPr lang="cs-CZ" b="1" dirty="0">
                <a:latin typeface="Georgia" pitchFamily="18" charset="0"/>
              </a:rPr>
              <a:t>mnoho lidí </a:t>
            </a:r>
            <a:r>
              <a:rPr lang="cs-CZ" dirty="0">
                <a:latin typeface="Georgia" pitchFamily="18" charset="0"/>
              </a:rPr>
              <a:t>(většina?) </a:t>
            </a:r>
            <a:r>
              <a:rPr lang="cs-CZ" b="1" dirty="0">
                <a:latin typeface="Georgia" pitchFamily="18" charset="0"/>
              </a:rPr>
              <a:t>ignoruje politiku </a:t>
            </a:r>
            <a:r>
              <a:rPr lang="cs-CZ" dirty="0">
                <a:latin typeface="Georgia" pitchFamily="18" charset="0"/>
              </a:rPr>
              <a:t>a stát vnímá jako obtížný hmyz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Jenomže bez fungujícího státu nemáme šanci přežít</a:t>
            </a:r>
          </a:p>
          <a:p>
            <a:r>
              <a:rPr lang="cs-CZ" b="1" dirty="0">
                <a:latin typeface="Georgia" pitchFamily="18" charset="0"/>
              </a:rPr>
              <a:t>Stát </a:t>
            </a:r>
            <a:r>
              <a:rPr lang="cs-CZ" dirty="0">
                <a:latin typeface="Georgia" pitchFamily="18" charset="0"/>
              </a:rPr>
              <a:t>zase </a:t>
            </a:r>
            <a:r>
              <a:rPr lang="cs-CZ" b="1" dirty="0">
                <a:latin typeface="Georgia" pitchFamily="18" charset="0"/>
              </a:rPr>
              <a:t>nemůže přežít bez programu</a:t>
            </a:r>
            <a:r>
              <a:rPr lang="cs-CZ" dirty="0">
                <a:latin typeface="Georgia" pitchFamily="18" charset="0"/>
              </a:rPr>
              <a:t>, cíle – a tomu se říká </a:t>
            </a:r>
            <a:r>
              <a:rPr lang="cs-CZ" b="1" dirty="0">
                <a:latin typeface="Georgia" pitchFamily="18" charset="0"/>
              </a:rPr>
              <a:t>politika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716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Tři nástroje moci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Georgia" pitchFamily="18" charset="0"/>
              </a:rPr>
              <a:t>Stát/země/kraj/město má tři základní nástroje, jak prosadit svou vůli – i v energetice: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sz="3200" b="1" dirty="0">
                <a:latin typeface="Georgia" pitchFamily="18" charset="0"/>
              </a:rPr>
              <a:t>daně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sz="3200" b="1" dirty="0">
                <a:latin typeface="Georgia" pitchFamily="18" charset="0"/>
              </a:rPr>
              <a:t>regulace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sz="3200" b="1" dirty="0">
                <a:latin typeface="Georgia" pitchFamily="18" charset="0"/>
              </a:rPr>
              <a:t>přímá podpora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79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Příklad obratu: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USA 2020-2022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931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Americké volby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Příkladem toho, jak zásadní mohou být volby pro další směřování země, </a:t>
            </a:r>
            <a:r>
              <a:rPr lang="en-US" dirty="0" err="1">
                <a:latin typeface="Georgia" pitchFamily="18" charset="0"/>
              </a:rPr>
              <a:t>jsou</a:t>
            </a:r>
            <a:r>
              <a:rPr lang="en-US" dirty="0">
                <a:latin typeface="Georgia" pitchFamily="18" charset="0"/>
              </a:rPr>
              <a:t> t</a:t>
            </a:r>
            <a:r>
              <a:rPr lang="cs-CZ" dirty="0">
                <a:latin typeface="Georgia" pitchFamily="18" charset="0"/>
              </a:rPr>
              <a:t>y americké z roku 2020</a:t>
            </a:r>
          </a:p>
          <a:p>
            <a:endParaRPr lang="cs-CZ" b="1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Volba Trump vs </a:t>
            </a:r>
            <a:r>
              <a:rPr lang="cs-CZ" b="1" dirty="0" err="1">
                <a:latin typeface="Georgia" pitchFamily="18" charset="0"/>
              </a:rPr>
              <a:t>Biden</a:t>
            </a:r>
            <a:r>
              <a:rPr lang="cs-CZ" dirty="0">
                <a:latin typeface="Georgia" pitchFamily="18" charset="0"/>
              </a:rPr>
              <a:t> se týkala i energetiky</a:t>
            </a:r>
          </a:p>
          <a:p>
            <a:r>
              <a:rPr lang="cs-CZ" dirty="0">
                <a:latin typeface="Georgia" pitchFamily="18" charset="0"/>
              </a:rPr>
              <a:t>Prezident </a:t>
            </a:r>
            <a:r>
              <a:rPr lang="cs-CZ" dirty="0" err="1">
                <a:latin typeface="Georgia" pitchFamily="18" charset="0"/>
              </a:rPr>
              <a:t>Biden</a:t>
            </a:r>
            <a:r>
              <a:rPr lang="cs-CZ" dirty="0">
                <a:latin typeface="Georgia" pitchFamily="18" charset="0"/>
              </a:rPr>
              <a:t> si dal za cíl „ozelenit“ Ameriku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622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03FBAE4-17E2-4049-A8F2-88524EB8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298A4CD-4DDB-437E-9863-33D030FF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57" y="0"/>
            <a:ext cx="838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0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Paris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Agreement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2015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>
                <a:latin typeface="Georgia" pitchFamily="18" charset="0"/>
              </a:rPr>
              <a:t>Pařížská dohoda </a:t>
            </a:r>
            <a:r>
              <a:rPr lang="cs-CZ" b="1" dirty="0">
                <a:latin typeface="Georgia" pitchFamily="18" charset="0"/>
              </a:rPr>
              <a:t>není</a:t>
            </a:r>
            <a:r>
              <a:rPr lang="cs-CZ" dirty="0">
                <a:latin typeface="Georgia" pitchFamily="18" charset="0"/>
              </a:rPr>
              <a:t> mezinárodní smlouvou</a:t>
            </a:r>
          </a:p>
          <a:p>
            <a:r>
              <a:rPr lang="cs-CZ" dirty="0">
                <a:latin typeface="Georgia" pitchFamily="18" charset="0"/>
              </a:rPr>
              <a:t>Jde o ujednání vlád, národní cíle jsou dobrovolné: </a:t>
            </a:r>
            <a:r>
              <a:rPr lang="cs-CZ" b="1" dirty="0" err="1">
                <a:latin typeface="Georgia" pitchFamily="18" charset="0"/>
              </a:rPr>
              <a:t>Agreement</a:t>
            </a:r>
            <a:r>
              <a:rPr lang="cs-CZ" b="1" dirty="0">
                <a:latin typeface="Georgia" pitchFamily="18" charset="0"/>
              </a:rPr>
              <a:t>, nikoli </a:t>
            </a:r>
            <a:r>
              <a:rPr lang="cs-CZ" b="1" dirty="0" err="1">
                <a:latin typeface="Georgia" pitchFamily="18" charset="0"/>
              </a:rPr>
              <a:t>Treaty</a:t>
            </a:r>
            <a:endParaRPr lang="cs-CZ" b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Je to především proto, že v roce 2010-2016 byl US Senát zcela hostilní ke všemu, co prezident Obama předložil – pokud svět chtěl, aby se USA zapojily, nesmělo jít o smlouvu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09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2016: „ratifikace“, Trump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Obama</a:t>
            </a:r>
            <a:r>
              <a:rPr lang="cs-CZ" dirty="0">
                <a:latin typeface="Georgia" pitchFamily="18" charset="0"/>
              </a:rPr>
              <a:t> nakonec </a:t>
            </a:r>
            <a:r>
              <a:rPr lang="cs-CZ" b="1" dirty="0">
                <a:latin typeface="Georgia" pitchFamily="18" charset="0"/>
              </a:rPr>
              <a:t>Pařížskou dohodu Senátu ani nepředložil</a:t>
            </a:r>
            <a:r>
              <a:rPr lang="cs-CZ" dirty="0">
                <a:latin typeface="Georgia" pitchFamily="18" charset="0"/>
              </a:rPr>
              <a:t>: podepsal ji v dubnu 2016 a  vydal </a:t>
            </a:r>
            <a:r>
              <a:rPr lang="cs-CZ" i="1" dirty="0" err="1">
                <a:latin typeface="Georgia" pitchFamily="18" charset="0"/>
              </a:rPr>
              <a:t>Executive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Order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v </a:t>
            </a:r>
            <a:r>
              <a:rPr lang="cs-CZ" b="1" dirty="0">
                <a:latin typeface="Georgia" pitchFamily="18" charset="0"/>
              </a:rPr>
              <a:t>září 2016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Trump </a:t>
            </a:r>
            <a:r>
              <a:rPr lang="cs-CZ" dirty="0">
                <a:latin typeface="Georgia" pitchFamily="18" charset="0"/>
              </a:rPr>
              <a:t>oznámil vystoupení z dohody pár dnů po svém zvolení v </a:t>
            </a:r>
            <a:r>
              <a:rPr lang="cs-CZ" b="1" dirty="0">
                <a:latin typeface="Georgia" pitchFamily="18" charset="0"/>
              </a:rPr>
              <a:t>listopadu 2016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916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Listopad 2022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Od voleb uplynuly dva roky. Co se mezitím v USA skutečně událo?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Hlavní boj okolo „</a:t>
            </a:r>
            <a:r>
              <a:rPr lang="cs-CZ" dirty="0" err="1">
                <a:latin typeface="Georgia" pitchFamily="18" charset="0"/>
              </a:rPr>
              <a:t>infrastructure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package</a:t>
            </a:r>
            <a:r>
              <a:rPr lang="cs-CZ" dirty="0">
                <a:latin typeface="Georgia" pitchFamily="18" charset="0"/>
              </a:rPr>
              <a:t>“ a „</a:t>
            </a:r>
            <a:r>
              <a:rPr lang="cs-CZ" dirty="0" err="1">
                <a:latin typeface="Georgia" pitchFamily="18" charset="0"/>
              </a:rPr>
              <a:t>social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spending</a:t>
            </a:r>
            <a:r>
              <a:rPr lang="cs-CZ" dirty="0">
                <a:latin typeface="Georgia" pitchFamily="18" charset="0"/>
              </a:rPr>
              <a:t>, </a:t>
            </a:r>
            <a:r>
              <a:rPr lang="cs-CZ" dirty="0" err="1">
                <a:latin typeface="Georgia" pitchFamily="18" charset="0"/>
              </a:rPr>
              <a:t>climate-action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package</a:t>
            </a:r>
            <a:r>
              <a:rPr lang="cs-CZ" dirty="0">
                <a:latin typeface="Georgia" pitchFamily="18" charset="0"/>
              </a:rPr>
              <a:t>“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Velmi se zkomplikovaly investice do „nesprávné“ (fosilní) energetiky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582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New Green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Deal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Klíčovou částí má být </a:t>
            </a:r>
            <a:r>
              <a:rPr lang="cs-CZ" b="1" i="1" dirty="0">
                <a:latin typeface="Georgia" pitchFamily="18" charset="0"/>
              </a:rPr>
              <a:t>Green New </a:t>
            </a:r>
            <a:r>
              <a:rPr lang="cs-CZ" b="1" i="1" dirty="0" err="1">
                <a:latin typeface="Georgia" pitchFamily="18" charset="0"/>
              </a:rPr>
              <a:t>Deal</a:t>
            </a:r>
            <a:endParaRPr lang="cs-CZ" b="1" i="1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Zásadní přeměna energetiky i ekonomiky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Smrt </a:t>
            </a:r>
            <a:r>
              <a:rPr lang="cs-CZ" dirty="0" err="1">
                <a:latin typeface="Georgia" pitchFamily="18" charset="0"/>
              </a:rPr>
              <a:t>frakování</a:t>
            </a:r>
            <a:r>
              <a:rPr lang="cs-CZ" dirty="0">
                <a:latin typeface="Georgia" pitchFamily="18" charset="0"/>
              </a:rPr>
              <a:t> a CO</a:t>
            </a:r>
            <a:r>
              <a:rPr lang="cs-CZ" baseline="-25000" dirty="0">
                <a:latin typeface="Georgia" pitchFamily="18" charset="0"/>
              </a:rPr>
              <a:t>2</a:t>
            </a:r>
            <a:r>
              <a:rPr lang="cs-CZ" dirty="0">
                <a:latin typeface="Georgia" pitchFamily="18" charset="0"/>
              </a:rPr>
              <a:t>, zelenou lokální ekonomice a obnovitelným zdrojům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43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75D81D69-0015-491B-9581-88AEA209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Uhelné elektrárny, 2018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89A1E1C-75A3-4174-AE78-E0769761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79706D9-6816-4AF0-B57C-D37DF736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077"/>
            <a:ext cx="9144000" cy="40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7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D6D8430-582D-49AA-BBA4-FDE8C211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384396-7029-4EC8-8E14-B44FF6B1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443"/>
            <a:ext cx="9144000" cy="62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8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35CD1B8-FAFA-4535-A311-D1D318A1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0EDEDC65-AEAC-468C-BD05-12D08136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2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59F2646-6906-49B6-BC52-63F21588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517EE36-FAB0-471E-B9A6-3B7166D8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9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51828F8-77FF-4E98-B6C7-187557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2F498D5-4420-41E3-85E0-A93D1C9B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9144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6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Za hranicemi energetiky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Green New </a:t>
            </a:r>
            <a:r>
              <a:rPr lang="cs-CZ" dirty="0" err="1">
                <a:latin typeface="Georgia" pitchFamily="18" charset="0"/>
              </a:rPr>
              <a:t>Deal</a:t>
            </a:r>
            <a:r>
              <a:rPr lang="cs-CZ" dirty="0">
                <a:latin typeface="Georgia" pitchFamily="18" charset="0"/>
              </a:rPr>
              <a:t> je mnohem ambicióznější: chce zavést </a:t>
            </a:r>
            <a:r>
              <a:rPr lang="cs-CZ" b="1" dirty="0">
                <a:latin typeface="Georgia" pitchFamily="18" charset="0"/>
              </a:rPr>
              <a:t>základní nepodmíněný příjem</a:t>
            </a:r>
            <a:r>
              <a:rPr lang="cs-CZ" dirty="0">
                <a:latin typeface="Georgia" pitchFamily="18" charset="0"/>
              </a:rPr>
              <a:t> (Universal basic </a:t>
            </a:r>
            <a:r>
              <a:rPr lang="cs-CZ" dirty="0" err="1">
                <a:latin typeface="Georgia" pitchFamily="18" charset="0"/>
              </a:rPr>
              <a:t>income</a:t>
            </a:r>
            <a:r>
              <a:rPr lang="cs-CZ" dirty="0">
                <a:latin typeface="Georgia" pitchFamily="18" charset="0"/>
              </a:rPr>
              <a:t>, UBI), </a:t>
            </a:r>
            <a:r>
              <a:rPr lang="cs-CZ" b="1" dirty="0">
                <a:latin typeface="Georgia" pitchFamily="18" charset="0"/>
              </a:rPr>
              <a:t>zdravotní pojištění </a:t>
            </a:r>
            <a:r>
              <a:rPr lang="cs-CZ" dirty="0">
                <a:latin typeface="Georgia" pitchFamily="18" charset="0"/>
              </a:rPr>
              <a:t>pro všechny „zdarma“ (tedy s účastí státu), </a:t>
            </a:r>
            <a:r>
              <a:rPr lang="cs-CZ" b="1" dirty="0">
                <a:latin typeface="Georgia" pitchFamily="18" charset="0"/>
              </a:rPr>
              <a:t>vzdělání zdarma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S výjimkou UBI to jsou v </a:t>
            </a:r>
            <a:r>
              <a:rPr lang="cs-CZ" b="1" dirty="0">
                <a:latin typeface="Georgia" pitchFamily="18" charset="0"/>
              </a:rPr>
              <a:t>Evropě standardní </a:t>
            </a:r>
            <a:r>
              <a:rPr lang="cs-CZ" dirty="0">
                <a:latin typeface="Georgia" pitchFamily="18" charset="0"/>
              </a:rPr>
              <a:t>věci…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19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20D2128-6710-4330-AB67-D3F58CA6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DE688AB1-898B-4318-90B6-FBD11E80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7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Frakování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Velkým testem </a:t>
            </a:r>
            <a:r>
              <a:rPr lang="cs-CZ" dirty="0">
                <a:latin typeface="Georgia" pitchFamily="18" charset="0"/>
              </a:rPr>
              <a:t>pro </a:t>
            </a:r>
            <a:r>
              <a:rPr lang="cs-CZ" dirty="0" err="1">
                <a:latin typeface="Georgia" pitchFamily="18" charset="0"/>
              </a:rPr>
              <a:t>Bidena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b="1" dirty="0">
                <a:latin typeface="Georgia" pitchFamily="18" charset="0"/>
              </a:rPr>
              <a:t>bude </a:t>
            </a:r>
            <a:r>
              <a:rPr lang="cs-CZ" b="1" dirty="0" err="1">
                <a:latin typeface="Georgia" pitchFamily="18" charset="0"/>
              </a:rPr>
              <a:t>frakování</a:t>
            </a:r>
            <a:r>
              <a:rPr lang="cs-CZ" dirty="0">
                <a:latin typeface="Georgia" pitchFamily="18" charset="0"/>
              </a:rPr>
              <a:t>: nenáviděné levicí, podporované Republikány</a:t>
            </a:r>
          </a:p>
          <a:p>
            <a:r>
              <a:rPr lang="cs-CZ" dirty="0">
                <a:latin typeface="Georgia" pitchFamily="18" charset="0"/>
              </a:rPr>
              <a:t>Klíčové pro některé státy Unie (PA)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Obama 2009-2016</a:t>
            </a:r>
            <a:r>
              <a:rPr lang="cs-CZ" dirty="0">
                <a:latin typeface="Georgia" pitchFamily="18" charset="0"/>
              </a:rPr>
              <a:t>: právě za jeho vlády </a:t>
            </a:r>
            <a:r>
              <a:rPr lang="cs-CZ" b="1" dirty="0">
                <a:latin typeface="Georgia" pitchFamily="18" charset="0"/>
              </a:rPr>
              <a:t>obrovský rozvoj </a:t>
            </a:r>
            <a:r>
              <a:rPr lang="cs-CZ" b="1" dirty="0" err="1">
                <a:latin typeface="Georgia" pitchFamily="18" charset="0"/>
              </a:rPr>
              <a:t>frakování</a:t>
            </a:r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Tehdejší VP: </a:t>
            </a:r>
            <a:r>
              <a:rPr lang="cs-CZ" dirty="0" err="1">
                <a:latin typeface="Georgia" pitchFamily="18" charset="0"/>
              </a:rPr>
              <a:t>Joe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Biden</a:t>
            </a: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905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Čína a CO</a:t>
            </a:r>
            <a:r>
              <a:rPr lang="cs-CZ" b="1" baseline="-25000" dirty="0">
                <a:solidFill>
                  <a:schemeClr val="tx2"/>
                </a:solidFill>
                <a:latin typeface="Georgia" pitchFamily="18" charset="0"/>
              </a:rPr>
              <a:t>2</a:t>
            </a:r>
            <a:endParaRPr lang="en-US" baseline="-250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289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Slib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Georgia" pitchFamily="18" charset="0"/>
              </a:rPr>
              <a:t>Si Ťin-pching</a:t>
            </a:r>
            <a:r>
              <a:rPr lang="cs-CZ" dirty="0">
                <a:latin typeface="Georgia" pitchFamily="18" charset="0"/>
              </a:rPr>
              <a:t> oznámil 22.září 2020 v projevu na Valném shromáždění OSN, že Čína bude „uhlíkově neutrální“ do roku 2060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Vnímáno v EU jako obrovské vítězství v našem boji s CO</a:t>
            </a:r>
            <a:r>
              <a:rPr lang="cs-CZ" baseline="-25000" dirty="0">
                <a:latin typeface="Georgia" pitchFamily="18" charset="0"/>
              </a:rPr>
              <a:t>2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456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55912CE-5FAF-4A19-A58E-9F51970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D04A402-6644-4C05-8FC2-8D46655B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5" y="0"/>
            <a:ext cx="804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75D81D69-0015-491B-9581-88AEA209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Ještě jednou – úplněji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89A1E1C-75A3-4174-AE78-E0769761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8</a:t>
            </a:fld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D6940D7-BFBD-443E-803E-A1A31AD9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647245"/>
            <a:ext cx="7410450" cy="52387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302BFF7E-49A0-4BE2-9D52-A4C43421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984"/>
            <a:ext cx="9144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9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A846B3-067B-4AC2-A098-FD818840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D646865C-0E28-4F38-8FAE-1B79E012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6"/>
            <a:ext cx="9144000" cy="1885361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2A7CA72-181C-4A2B-BD04-D28CF009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" y="2354098"/>
            <a:ext cx="8990857" cy="6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7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CED7FCE-BAD3-43C2-B352-8C7A335E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2F99A2C-6882-4B6B-AD8D-1492C85D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816"/>
            <a:ext cx="9144000" cy="30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2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 minulé přednášky: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baseline="-250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206CFC1-CE13-428C-ABA1-F6D6BC876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00"/>
          <a:stretch/>
        </p:blipFill>
        <p:spPr>
          <a:xfrm>
            <a:off x="796735" y="1827988"/>
            <a:ext cx="7663697" cy="44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5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 minulé přednášky: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baseline="-250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DDCF296-D541-471D-AE2F-3BF23826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600200"/>
            <a:ext cx="5688632" cy="42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9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 minulé přednášky: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baseline="-25000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8EABECD-504E-49ED-BD58-1173827F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26360"/>
            <a:ext cx="5702762" cy="42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549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Význam Číny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Čína je spolu s USA hlavní ekonomickou silou světa, její rozhodnutí bude mít přímý dopad na mnoho dalších zemí (např. exportéry uhlí)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Nemluvě o politickém, ekonomickém i kulturním vlivu Číny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113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3139752" cy="437926"/>
          </a:xfrm>
        </p:spPr>
        <p:txBody>
          <a:bodyPr/>
          <a:lstStyle/>
          <a:p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Times,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3, 2020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13964CC-9565-489F-BDE9-2B06FD82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970"/>
            <a:ext cx="9144000" cy="32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9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3139752" cy="365125"/>
          </a:xfrm>
        </p:spPr>
        <p:txBody>
          <a:bodyPr/>
          <a:lstStyle/>
          <a:p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Times,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3, 2020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995B0C2-B27D-4DCE-84DF-7A1C4C85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181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„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Outlier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“?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Ke grafu na předchozí stránce: USA a (většina) EU už nestaví žádné nové uhelné elektrárny, ale dělá to z Číny „výjimku“?</a:t>
            </a:r>
          </a:p>
          <a:p>
            <a:r>
              <a:rPr lang="cs-CZ" i="1" dirty="0" err="1">
                <a:latin typeface="Georgia" pitchFamily="18" charset="0"/>
              </a:rPr>
              <a:t>Outlier</a:t>
            </a:r>
            <a:r>
              <a:rPr lang="cs-CZ" i="1" dirty="0">
                <a:latin typeface="Georgia" pitchFamily="18" charset="0"/>
              </a:rPr>
              <a:t>: odlehlá hodnota, extrémní případ, výjimka, údaj či případ velmi se odlišující od ostatních případů či údajů z daného vzorku</a:t>
            </a:r>
          </a:p>
          <a:p>
            <a:r>
              <a:rPr lang="cs-CZ" dirty="0">
                <a:latin typeface="Georgia" pitchFamily="18" charset="0"/>
              </a:rPr>
              <a:t>Čína, Indie, Japonsko, Indonésie…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940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B1159F-7153-478B-9FC7-025033F3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6140002"/>
            <a:ext cx="2269231" cy="365125"/>
          </a:xfrm>
        </p:spPr>
        <p:txBody>
          <a:bodyPr>
            <a:normAutofit/>
          </a:bodyPr>
          <a:lstStyle/>
          <a:p>
            <a:r>
              <a:rPr lang="cs-CZ" sz="1400" i="1" dirty="0">
                <a:latin typeface="Georgia" panose="02040502050405020303" pitchFamily="18" charset="0"/>
              </a:rPr>
              <a:t>Reuters, June 25, </a:t>
            </a:r>
            <a:r>
              <a:rPr lang="cs-CZ" sz="1400" dirty="0">
                <a:latin typeface="Georgia" panose="02040502050405020303" pitchFamily="18" charset="0"/>
              </a:rPr>
              <a:t>2020</a:t>
            </a:r>
            <a:endParaRPr lang="cs-CZ" sz="1400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621B725-B913-42B6-ADD5-1AF0DC4F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763D182-0E49-4D54-978D-F405868C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81"/>
            <a:ext cx="9144000" cy="46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7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75D81D69-0015-491B-9581-88AEA209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Platí i pro čínské ocelárny…</a:t>
            </a:r>
            <a:endParaRPr lang="cs-CZ" dirty="0"/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89A1E1C-75A3-4174-AE78-E0769761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64D9147-58D8-47EB-8BFF-C9790581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475655"/>
            <a:ext cx="7077075" cy="48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96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EU dilema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Víme, že Čína nemyslí závazek s „uhlíkovou neutralitou“ vážně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Co má EU dělat? Máme Čínu chytit při lži, nebo se tvářit, že jí věříme?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848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872208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Kousek dávné minulosti: Ant IPO</a:t>
            </a:r>
            <a:endParaRPr lang="en-US" baseline="-250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5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Ant IPO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Před dvěma lety (6.11.2020) mělo v Šanghaji a Hong Kongu proběhnout IPO firmy </a:t>
            </a:r>
            <a:r>
              <a:rPr lang="cs-CZ" b="1" dirty="0">
                <a:latin typeface="Georgia" pitchFamily="18" charset="0"/>
              </a:rPr>
              <a:t>Ant </a:t>
            </a:r>
            <a:r>
              <a:rPr lang="cs-CZ" dirty="0">
                <a:latin typeface="Georgia" pitchFamily="18" charset="0"/>
              </a:rPr>
              <a:t>(</a:t>
            </a:r>
            <a:r>
              <a:rPr lang="cs-CZ" dirty="0" err="1">
                <a:latin typeface="Georgia" pitchFamily="18" charset="0"/>
              </a:rPr>
              <a:t>fin</a:t>
            </a:r>
            <a:r>
              <a:rPr lang="cs-CZ" dirty="0">
                <a:latin typeface="Georgia" pitchFamily="18" charset="0"/>
              </a:rPr>
              <a:t>-tech)</a:t>
            </a:r>
          </a:p>
          <a:p>
            <a:r>
              <a:rPr lang="cs-CZ" b="1" dirty="0">
                <a:latin typeface="Georgia" pitchFamily="18" charset="0"/>
              </a:rPr>
              <a:t>Největší IPO v dějinách</a:t>
            </a:r>
            <a:r>
              <a:rPr lang="cs-CZ" dirty="0">
                <a:latin typeface="Georgia" pitchFamily="18" charset="0"/>
              </a:rPr>
              <a:t>: 37 miliard dolarů</a:t>
            </a:r>
          </a:p>
          <a:p>
            <a:r>
              <a:rPr lang="cs-CZ" dirty="0">
                <a:latin typeface="Georgia" pitchFamily="18" charset="0"/>
              </a:rPr>
              <a:t>Ant „oceněn“ na 316 mld USD, víc, než největší banky světa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62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3139752" cy="365125"/>
          </a:xfrm>
        </p:spPr>
        <p:txBody>
          <a:bodyPr/>
          <a:lstStyle/>
          <a:p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Times,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5, 2020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843820C-E943-44BC-ADE4-3799F98C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40"/>
            <a:ext cx="9144000" cy="56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3139752" cy="365125"/>
          </a:xfrm>
        </p:spPr>
        <p:txBody>
          <a:bodyPr/>
          <a:lstStyle/>
          <a:p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Times,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4, 2020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B5703FB-CBE9-48A3-AB63-254F95E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208"/>
            <a:ext cx="9144000" cy="50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Důležitá zpráva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Pro ekonomy bylo zrušení vstupu Ant na burzu jednou z hlavních událostí roku 2020 (a že se toho roku stalo hodně…)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Čínské vedení dalo přednost ekonomické stabilitě před obrovským ziskem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061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3139752" cy="365125"/>
          </a:xfrm>
        </p:spPr>
        <p:txBody>
          <a:bodyPr/>
          <a:lstStyle/>
          <a:p>
            <a:r>
              <a:rPr lang="cs-CZ" i="1" dirty="0" err="1">
                <a:latin typeface="Georgia" panose="02040502050405020303" pitchFamily="18" charset="0"/>
              </a:rPr>
              <a:t>Financial</a:t>
            </a:r>
            <a:r>
              <a:rPr lang="cs-CZ" i="1" dirty="0">
                <a:latin typeface="Georgia" panose="02040502050405020303" pitchFamily="18" charset="0"/>
              </a:rPr>
              <a:t> Times,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5, 2020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35829DA-3994-45C0-AAA7-B0A81E32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560"/>
            <a:ext cx="9144000" cy="57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551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Půjčte si rychle…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Loni Ant půjčil </a:t>
            </a:r>
            <a:r>
              <a:rPr lang="cs-CZ" b="1" dirty="0">
                <a:latin typeface="Georgia" pitchFamily="18" charset="0"/>
              </a:rPr>
              <a:t>1.8 bilionu </a:t>
            </a:r>
            <a:r>
              <a:rPr lang="cs-CZ" b="1" dirty="0" err="1">
                <a:latin typeface="Georgia" pitchFamily="18" charset="0"/>
              </a:rPr>
              <a:t>yuanů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(RMB) </a:t>
            </a:r>
            <a:r>
              <a:rPr lang="cs-CZ" b="1" dirty="0">
                <a:latin typeface="Georgia" pitchFamily="18" charset="0"/>
              </a:rPr>
              <a:t>půl miliardě lidí</a:t>
            </a:r>
          </a:p>
          <a:p>
            <a:r>
              <a:rPr lang="cs-CZ" dirty="0">
                <a:latin typeface="Georgia" pitchFamily="18" charset="0"/>
              </a:rPr>
              <a:t>To je v přepočtu 6,2 bilionu korun (český státní rozpočet je zhruba 1,5 bilionu korun), půjčeno na úrok </a:t>
            </a:r>
            <a:r>
              <a:rPr lang="cs-CZ" b="1" dirty="0">
                <a:latin typeface="Georgia" pitchFamily="18" charset="0"/>
              </a:rPr>
              <a:t>15 % ročně </a:t>
            </a:r>
            <a:r>
              <a:rPr lang="cs-CZ" dirty="0">
                <a:latin typeface="Georgia" pitchFamily="18" charset="0"/>
              </a:rPr>
              <a:t>(osobám) a 11 % (firmám) – peníze od centrální banky měl Ant za 3,85 %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052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Dokázal by tohle Západ?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Skutečnost, že „</a:t>
            </a:r>
            <a:r>
              <a:rPr lang="cs-CZ" dirty="0" err="1">
                <a:latin typeface="Georgia" pitchFamily="18" charset="0"/>
              </a:rPr>
              <a:t>leading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democracy</a:t>
            </a:r>
            <a:r>
              <a:rPr lang="cs-CZ" dirty="0">
                <a:latin typeface="Georgia" pitchFamily="18" charset="0"/>
              </a:rPr>
              <a:t>“ </a:t>
            </a:r>
            <a:r>
              <a:rPr lang="cs-CZ" b="1" dirty="0">
                <a:latin typeface="Georgia" pitchFamily="18" charset="0"/>
              </a:rPr>
              <a:t>neuměla ani po měsíci sečíst hlasy </a:t>
            </a:r>
            <a:r>
              <a:rPr lang="cs-CZ" dirty="0">
                <a:latin typeface="Georgia" pitchFamily="18" charset="0"/>
              </a:rPr>
              <a:t>v zásadních volbách, je k smíchu (USA 2020)</a:t>
            </a:r>
          </a:p>
          <a:p>
            <a:r>
              <a:rPr lang="cs-CZ" dirty="0">
                <a:latin typeface="Georgia" pitchFamily="18" charset="0"/>
              </a:rPr>
              <a:t>Pozice Číny a dalších kritiků „washingtonského konsensu“ se posílila jak slabostí Západu (US volby), tak vlastní rozhodností (Ant IPO)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38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DB47365-3E3C-4905-B3A2-FB3233257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65303"/>
            <a:ext cx="5948064" cy="365125"/>
          </a:xfrm>
        </p:spPr>
        <p:txBody>
          <a:bodyPr>
            <a:normAutofit fontScale="77500" lnSpcReduction="20000"/>
          </a:bodyPr>
          <a:lstStyle/>
          <a:p>
            <a:r>
              <a:rPr lang="cs-CZ" i="1" dirty="0">
                <a:latin typeface="Georgia" panose="02040502050405020303" pitchFamily="18" charset="0"/>
              </a:rPr>
              <a:t>www.aljazeera.com/</a:t>
            </a:r>
            <a:r>
              <a:rPr lang="cs-CZ" i="1" dirty="0" err="1">
                <a:latin typeface="Georgia" panose="02040502050405020303" pitchFamily="18" charset="0"/>
              </a:rPr>
              <a:t>news</a:t>
            </a:r>
            <a:r>
              <a:rPr lang="cs-CZ" i="1" dirty="0">
                <a:latin typeface="Georgia" panose="02040502050405020303" pitchFamily="18" charset="0"/>
              </a:rPr>
              <a:t>/2020/11/5/</a:t>
            </a:r>
            <a:r>
              <a:rPr lang="cs-CZ" i="1" dirty="0" err="1">
                <a:latin typeface="Georgia" panose="02040502050405020303" pitchFamily="18" charset="0"/>
              </a:rPr>
              <a:t>facebook</a:t>
            </a:r>
            <a:r>
              <a:rPr lang="cs-CZ" i="1" dirty="0">
                <a:latin typeface="Georgia" panose="02040502050405020303" pitchFamily="18" charset="0"/>
              </a:rPr>
              <a:t>-</a:t>
            </a:r>
            <a:r>
              <a:rPr lang="cs-CZ" i="1" dirty="0" err="1">
                <a:latin typeface="Georgia" panose="02040502050405020303" pitchFamily="18" charset="0"/>
              </a:rPr>
              <a:t>bans</a:t>
            </a:r>
            <a:r>
              <a:rPr lang="cs-CZ" i="1" dirty="0">
                <a:latin typeface="Georgia" panose="02040502050405020303" pitchFamily="18" charset="0"/>
              </a:rPr>
              <a:t>-</a:t>
            </a:r>
            <a:r>
              <a:rPr lang="cs-CZ" i="1" dirty="0" err="1">
                <a:latin typeface="Georgia" panose="02040502050405020303" pitchFamily="18" charset="0"/>
              </a:rPr>
              <a:t>growing</a:t>
            </a:r>
            <a:r>
              <a:rPr lang="cs-CZ" i="1" dirty="0">
                <a:latin typeface="Georgia" panose="02040502050405020303" pitchFamily="18" charset="0"/>
              </a:rPr>
              <a:t>-pro-</a:t>
            </a:r>
            <a:r>
              <a:rPr lang="cs-CZ" i="1" dirty="0" err="1">
                <a:latin typeface="Georgia" panose="02040502050405020303" pitchFamily="18" charset="0"/>
              </a:rPr>
              <a:t>trump</a:t>
            </a:r>
            <a:r>
              <a:rPr lang="cs-CZ" i="1" dirty="0">
                <a:latin typeface="Georgia" panose="02040502050405020303" pitchFamily="18" charset="0"/>
              </a:rPr>
              <a:t>-</a:t>
            </a:r>
            <a:r>
              <a:rPr lang="cs-CZ" i="1" dirty="0" err="1">
                <a:latin typeface="Georgia" panose="02040502050405020303" pitchFamily="18" charset="0"/>
              </a:rPr>
              <a:t>group-over-threats-of-violence</a:t>
            </a:r>
            <a:r>
              <a:rPr lang="cs-CZ" i="1" dirty="0">
                <a:latin typeface="Georgia" panose="02040502050405020303" pitchFamily="18" charset="0"/>
              </a:rPr>
              <a:t>, </a:t>
            </a:r>
            <a:r>
              <a:rPr lang="cs-CZ" i="1" dirty="0" err="1">
                <a:latin typeface="Georgia" panose="02040502050405020303" pitchFamily="18" charset="0"/>
              </a:rPr>
              <a:t>November</a:t>
            </a:r>
            <a:r>
              <a:rPr lang="cs-CZ" i="1" dirty="0">
                <a:latin typeface="Georgia" panose="02040502050405020303" pitchFamily="18" charset="0"/>
              </a:rPr>
              <a:t> 5, 2020</a:t>
            </a:r>
          </a:p>
        </p:txBody>
      </p:sp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A897266-D0B0-4B8E-B596-351E1DD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3737541-D6E6-4CE0-A360-3F572867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63705"/>
            <a:ext cx="8532440" cy="58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49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5"/>
</p:tagLst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19 IEA powerpoint template">
  <a:themeElements>
    <a:clrScheme name="IEA template">
      <a:dk1>
        <a:srgbClr val="000000"/>
      </a:dk1>
      <a:lt1>
        <a:sysClr val="window" lastClr="FFFFFF"/>
      </a:lt1>
      <a:dk2>
        <a:srgbClr val="5EBB51"/>
      </a:dk2>
      <a:lt2>
        <a:srgbClr val="FFFFFF"/>
      </a:lt2>
      <a:accent1>
        <a:srgbClr val="5EBB51"/>
      </a:accent1>
      <a:accent2>
        <a:srgbClr val="4F81BD"/>
      </a:accent2>
      <a:accent3>
        <a:srgbClr val="F79646"/>
      </a:accent3>
      <a:accent4>
        <a:srgbClr val="002060"/>
      </a:accent4>
      <a:accent5>
        <a:srgbClr val="C00000"/>
      </a:accent5>
      <a:accent6>
        <a:srgbClr val="4BACC6"/>
      </a:accent6>
      <a:hlink>
        <a:srgbClr val="5EBB51"/>
      </a:hlink>
      <a:folHlink>
        <a:srgbClr val="5EBB51"/>
      </a:folHlink>
    </a:clrScheme>
    <a:fontScheme name="IEA template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5000"/>
          </a:schemeClr>
        </a:solidFill>
        <a:ln>
          <a:noFill/>
        </a:ln>
      </a:spPr>
      <a:bodyPr rtlCol="0" anchor="ctr"/>
      <a:lstStyle>
        <a:defPPr algn="ctr">
          <a:defRPr sz="120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9 IEA powerpoint template.potx [Read-Only]" id="{B820E055-F6A8-46F9-9BB3-710B6D54013A}" vid="{54CC6476-D078-4E35-A91C-2766D16863C8}"/>
    </a:ext>
  </a:extLst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2436</Words>
  <Application>Microsoft Office PowerPoint</Application>
  <PresentationFormat>Předvádění na obrazovce (4:3)</PresentationFormat>
  <Paragraphs>616</Paragraphs>
  <Slides>104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104</vt:i4>
      </vt:variant>
    </vt:vector>
  </HeadingPairs>
  <TitlesOfParts>
    <vt:vector size="113" baseType="lpstr">
      <vt:lpstr>Arial</vt:lpstr>
      <vt:lpstr>Calibri</vt:lpstr>
      <vt:lpstr>Century Gothic</vt:lpstr>
      <vt:lpstr>Georgia</vt:lpstr>
      <vt:lpstr>Segoe UI</vt:lpstr>
      <vt:lpstr>Times New Roman</vt:lpstr>
      <vt:lpstr>Wingdings</vt:lpstr>
      <vt:lpstr>Motiv sady Office</vt:lpstr>
      <vt:lpstr>2019 IEA powerpoint template</vt:lpstr>
      <vt:lpstr>Energetická bezpečnost: Nová energetika + Politika</vt:lpstr>
      <vt:lpstr> 6. Nová energetika</vt:lpstr>
      <vt:lpstr>Než začneme</vt:lpstr>
      <vt:lpstr>Viděno z EU</vt:lpstr>
      <vt:lpstr>Vývoj emisí CO2 ve světě</vt:lpstr>
      <vt:lpstr>Staří vs. noví</vt:lpstr>
      <vt:lpstr>Uhelné elektrárny, 2018</vt:lpstr>
      <vt:lpstr>Ještě jednou – úplněji</vt:lpstr>
      <vt:lpstr>Platí i pro čínské ocelárny…</vt:lpstr>
      <vt:lpstr>…a čínské chemičky</vt:lpstr>
      <vt:lpstr>Rychlost změny</vt:lpstr>
      <vt:lpstr>Světlé zítřky</vt:lpstr>
      <vt:lpstr>Endless</vt:lpstr>
      <vt:lpstr>Historie</vt:lpstr>
      <vt:lpstr>Éra uhlíku</vt:lpstr>
      <vt:lpstr>Prezentace aplikace PowerPoint</vt:lpstr>
      <vt:lpstr>Prezentace aplikace PowerPoint</vt:lpstr>
      <vt:lpstr>Jaká „nová“ energetika?</vt:lpstr>
      <vt:lpstr>Evropské důvody</vt:lpstr>
      <vt:lpstr>Kdo žije z „uhlíku“</vt:lpstr>
      <vt:lpstr>Ropní rentiéři</vt:lpstr>
      <vt:lpstr>Evropa vs. svět</vt:lpstr>
      <vt:lpstr>Evropa vs. svět, 2022</vt:lpstr>
      <vt:lpstr>Pokusy a omyly</vt:lpstr>
      <vt:lpstr>CCS</vt:lpstr>
      <vt:lpstr>Prezentace aplikace PowerPoint</vt:lpstr>
      <vt:lpstr>Prezentace aplikace PowerPoint</vt:lpstr>
      <vt:lpstr>CCS - realita</vt:lpstr>
      <vt:lpstr>CO2 plynovody v USA</vt:lpstr>
      <vt:lpstr>Co můžeme čekat</vt:lpstr>
      <vt:lpstr>Limit nové energetiky</vt:lpstr>
      <vt:lpstr>Prezentace aplikace PowerPoint</vt:lpstr>
      <vt:lpstr>Rozsah problému</vt:lpstr>
      <vt:lpstr>Prezentace aplikace PowerPoint</vt:lpstr>
      <vt:lpstr>Čekání na baterky</vt:lpstr>
      <vt:lpstr>Naše dilema</vt:lpstr>
      <vt:lpstr>Prezentace aplikace PowerPoint</vt:lpstr>
      <vt:lpstr>Skladování energie</vt:lpstr>
      <vt:lpstr>Možná už to umíme… 1</vt:lpstr>
      <vt:lpstr>Prezentace aplikace PowerPoint</vt:lpstr>
      <vt:lpstr>Prezentace aplikace PowerPoint</vt:lpstr>
      <vt:lpstr>Prezentace aplikace PowerPoint</vt:lpstr>
      <vt:lpstr>Možná už to umíme… 2</vt:lpstr>
      <vt:lpstr>Prezentace aplikace PowerPoint</vt:lpstr>
      <vt:lpstr>Prezentace aplikace PowerPoint</vt:lpstr>
      <vt:lpstr>Možná už to umíme… 3</vt:lpstr>
      <vt:lpstr>Prezentace aplikace PowerPoint</vt:lpstr>
      <vt:lpstr>Možná už to umíme… 4</vt:lpstr>
      <vt:lpstr>Prezentace aplikace PowerPoint</vt:lpstr>
      <vt:lpstr>Řízení spotřeby</vt:lpstr>
      <vt:lpstr>Trh vs. veřejný zájem</vt:lpstr>
      <vt:lpstr>Možnosti kontroly</vt:lpstr>
      <vt:lpstr>Neinformovaná veřejnost</vt:lpstr>
      <vt:lpstr>Prezentace aplikace PowerPoint</vt:lpstr>
      <vt:lpstr>Prezentace aplikace PowerPoint</vt:lpstr>
      <vt:lpstr>Co sneseme – a co ne?</vt:lpstr>
      <vt:lpstr>Prezentace aplikace PowerPoint</vt:lpstr>
      <vt:lpstr>Ostrovní provozy</vt:lpstr>
      <vt:lpstr>Rozpůlená země?</vt:lpstr>
      <vt:lpstr>Politika</vt:lpstr>
      <vt:lpstr>Politika je důležitá</vt:lpstr>
      <vt:lpstr>Tři nástroje moci</vt:lpstr>
      <vt:lpstr>Příklad obratu: USA 2020-2022</vt:lpstr>
      <vt:lpstr>Americké volby</vt:lpstr>
      <vt:lpstr>Prezentace aplikace PowerPoint</vt:lpstr>
      <vt:lpstr>Paris Agreement, 2015</vt:lpstr>
      <vt:lpstr>2016: „ratifikace“, Trump</vt:lpstr>
      <vt:lpstr>Listopad 2022</vt:lpstr>
      <vt:lpstr>New Green Deal</vt:lpstr>
      <vt:lpstr>Prezentace aplikace PowerPoint</vt:lpstr>
      <vt:lpstr>Prezentace aplikace PowerPoint</vt:lpstr>
      <vt:lpstr>Prezentace aplikace PowerPoint</vt:lpstr>
      <vt:lpstr>Prezentace aplikace PowerPoint</vt:lpstr>
      <vt:lpstr>Za hranicemi energetiky</vt:lpstr>
      <vt:lpstr>Prezentace aplikace PowerPoint</vt:lpstr>
      <vt:lpstr>Frakování</vt:lpstr>
      <vt:lpstr>Čína a CO2</vt:lpstr>
      <vt:lpstr>Slib</vt:lpstr>
      <vt:lpstr>Prezentace aplikace PowerPoint</vt:lpstr>
      <vt:lpstr>Prezentace aplikace PowerPoint</vt:lpstr>
      <vt:lpstr>Prezentace aplikace PowerPoint</vt:lpstr>
      <vt:lpstr>Z minulé přednášky:</vt:lpstr>
      <vt:lpstr>Z minulé přednášky:</vt:lpstr>
      <vt:lpstr>Z minulé přednášky:</vt:lpstr>
      <vt:lpstr>Význam Číny</vt:lpstr>
      <vt:lpstr>Prezentace aplikace PowerPoint</vt:lpstr>
      <vt:lpstr>Prezentace aplikace PowerPoint</vt:lpstr>
      <vt:lpstr>„Outlier“?</vt:lpstr>
      <vt:lpstr>Reuters, June 25, 2020</vt:lpstr>
      <vt:lpstr>EU dilema</vt:lpstr>
      <vt:lpstr>Kousek dávné minulosti: Ant IPO</vt:lpstr>
      <vt:lpstr>Ant IPO</vt:lpstr>
      <vt:lpstr>Prezentace aplikace PowerPoint</vt:lpstr>
      <vt:lpstr>Prezentace aplikace PowerPoint</vt:lpstr>
      <vt:lpstr>Důležitá zpráva</vt:lpstr>
      <vt:lpstr>Prezentace aplikace PowerPoint</vt:lpstr>
      <vt:lpstr>Půjčte si rychle…</vt:lpstr>
      <vt:lpstr>Dokázal by tohle Západ?</vt:lpstr>
      <vt:lpstr>Prezentace aplikace PowerPoint</vt:lpstr>
      <vt:lpstr>Prezentace aplikace PowerPoint</vt:lpstr>
      <vt:lpstr>Zpátky na začátek</vt:lpstr>
      <vt:lpstr>Zpátky na začátek</vt:lpstr>
      <vt:lpstr>Máme co dělat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Knapek, Jaroslav</cp:lastModifiedBy>
  <cp:revision>165</cp:revision>
  <dcterms:modified xsi:type="dcterms:W3CDTF">2022-10-24T15:24:21Z</dcterms:modified>
</cp:coreProperties>
</file>